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A_FEC1B1A3.xml" ContentType="application/vnd.ms-powerpoint.comments+xml"/>
  <Override PartName="/ppt/comments/modernComment_10B_110AB114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  <p:sldMasterId id="2147483741" r:id="rId5"/>
  </p:sldMasterIdLst>
  <p:notesMasterIdLst>
    <p:notesMasterId r:id="rId14"/>
  </p:notesMasterIdLst>
  <p:sldIdLst>
    <p:sldId id="256" r:id="rId6"/>
    <p:sldId id="323" r:id="rId7"/>
    <p:sldId id="266" r:id="rId8"/>
    <p:sldId id="267" r:id="rId9"/>
    <p:sldId id="278" r:id="rId10"/>
    <p:sldId id="281" r:id="rId11"/>
    <p:sldId id="6189" r:id="rId12"/>
    <p:sldId id="6176" r:id="rId13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FB0D65-B275-2053-AF08-AFB5BD103BAE}" name="Diana Rasner" initials="DR" userId="S::diana@plasmonics.tech::40a9d555-8f88-4062-8186-f0c0a1372efe" providerId="AD"/>
  <p188:author id="{11385B78-DE44-F434-88E0-6CF027823BA5}" name="Murtuza Marfani" initials="MM" userId="S::murtuza@Plasmonics.tech::e226dfc4-0f66-4de4-a681-e65f6b66e17f" providerId="AD"/>
  <p188:author id="{155C72B3-A154-5602-4DF3-D2D7FA2F996B}" name="Lee French" initials="LF" userId="S::lee@Plasmonics.tech::8235e817-8aab-491f-9c98-242c75f8a1c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67F6"/>
    <a:srgbClr val="325493"/>
    <a:srgbClr val="838DB9"/>
    <a:srgbClr val="077C7D"/>
    <a:srgbClr val="70BFBF"/>
    <a:srgbClr val="CB5555"/>
    <a:srgbClr val="CEC251"/>
    <a:srgbClr val="7774FA"/>
    <a:srgbClr val="7E8CA4"/>
    <a:srgbClr val="72D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60" autoAdjust="0"/>
    <p:restoredTop sz="80129"/>
  </p:normalViewPr>
  <p:slideViewPr>
    <p:cSldViewPr snapToGrid="0" showGuides="1">
      <p:cViewPr varScale="1">
        <p:scale>
          <a:sx n="126" d="100"/>
          <a:sy n="126" d="100"/>
        </p:scale>
        <p:origin x="1772" y="7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omments/modernComment_10A_FEC1B1A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0ECDA22-930D-4584-BDEF-753176D1A9DA}" authorId="{1CFB0D65-B275-2053-AF08-AFB5BD103BAE}" status="resolved" created="2023-03-03T18:05:30.29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74106787" sldId="266"/>
      <ac:grpSpMk id="77" creationId="{F2452FA3-F52A-7FD5-6A64-B1D664B72118}"/>
    </ac:deMkLst>
    <p188:replyLst>
      <p188:reply id="{3D124E97-372F-4429-9A1D-62AF743369C7}" authorId="{155C72B3-A154-5602-4DF3-D2D7FA2F996B}" created="2023-03-03T22:17:02.824">
        <p188:txBody>
          <a:bodyPr/>
          <a:lstStyle/>
          <a:p>
            <a:r>
              <a:rPr lang="en-US"/>
              <a:t>I don't understand. Can you fix it?</a:t>
            </a:r>
          </a:p>
        </p188:txBody>
      </p188:reply>
      <p188:reply id="{D6CD686E-219F-4975-B015-EE149B19A9BF}" authorId="{1CFB0D65-B275-2053-AF08-AFB5BD103BAE}" created="2023-03-03T22:56:59.172">
        <p188:txBody>
          <a:bodyPr/>
          <a:lstStyle/>
          <a:p>
            <a:r>
              <a:rPr lang="en-US"/>
              <a:t>Done, the text boxes werent centered to each other</a:t>
            </a:r>
          </a:p>
        </p188:txBody>
      </p188:reply>
    </p188:replyLst>
    <p188:txBody>
      <a:bodyPr/>
      <a:lstStyle/>
      <a:p>
        <a:r>
          <a:rPr lang="en-US"/>
          <a:t>Not centered out</a:t>
        </a:r>
      </a:p>
    </p188:txBody>
  </p188:cm>
  <p188:cm id="{E40C8A4A-B755-479F-B205-4EA00952208F}" authorId="{1CFB0D65-B275-2053-AF08-AFB5BD103BAE}" status="resolved" created="2023-03-03T18:05:50.53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74106787" sldId="266"/>
      <ac:grpSpMk id="77" creationId="{F2452FA3-F52A-7FD5-6A64-B1D664B72118}"/>
    </ac:deMkLst>
    <p188:replyLst>
      <p188:reply id="{92EAD6D1-DE6D-4B4D-BA21-8DB60C6E38FB}" authorId="{155C72B3-A154-5602-4DF3-D2D7FA2F996B}" created="2023-03-03T22:17:43.353">
        <p188:txBody>
          <a:bodyPr/>
          <a:lstStyle/>
          <a:p>
            <a:r>
              <a:rPr lang="en-US"/>
              <a:t>[@Diana Rasner] Do this if possible.</a:t>
            </a:r>
          </a:p>
        </p188:txBody>
      </p188:reply>
    </p188:replyLst>
    <p188:txBody>
      <a:bodyPr/>
      <a:lstStyle/>
      <a:p>
        <a:r>
          <a:rPr lang="en-US"/>
          <a:t>I believe TB does not like these blue flames, we can recolor to red if needed.</a:t>
        </a:r>
      </a:p>
    </p188:txBody>
  </p188:cm>
  <p188:cm id="{8D4B5787-EF76-4088-84C4-8EE809894D9E}" authorId="{1CFB0D65-B275-2053-AF08-AFB5BD103BAE}" created="2023-03-03T18:06:32.31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74106787" sldId="266"/>
      <ac:spMk id="35" creationId="{349E4DC8-E737-FA47-A486-EE94EC14FBE1}"/>
    </ac:deMkLst>
    <p188:replyLst>
      <p188:reply id="{B81C55B0-3626-472C-AC03-52FA3BC8FB6B}" authorId="{155C72B3-A154-5602-4DF3-D2D7FA2F996B}" created="2023-03-03T22:18:00.896">
        <p188:txBody>
          <a:bodyPr/>
          <a:lstStyle/>
          <a:p>
            <a:r>
              <a:rPr lang="en-US"/>
              <a:t>Needs to be resolved with Tuz/John</a:t>
            </a:r>
          </a:p>
        </p188:txBody>
      </p188:reply>
    </p188:replyLst>
    <p188:txBody>
      <a:bodyPr/>
      <a:lstStyle/>
      <a:p>
        <a:r>
          <a:rPr lang="en-US"/>
          <a:t>If you check the BD deck, this value is actually 5 billion going after the industries were targeting. Reference and percents are in there too.</a:t>
        </a:r>
      </a:p>
    </p188:txBody>
  </p188:cm>
  <p188:cm id="{7CC6FB2B-1F09-44B3-A60F-41A784CEF149}" authorId="{1CFB0D65-B275-2053-AF08-AFB5BD103BAE}" status="resolved" created="2023-03-03T18:06:45.55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74106787" sldId="266"/>
      <ac:grpSpMk id="72" creationId="{E6022AB5-D200-DEE3-F118-6018C5D788B7}"/>
    </ac:deMkLst>
    <p188:replyLst>
      <p188:reply id="{90F50C19-9DEB-4669-85A0-88E7A93F0D18}" authorId="{155C72B3-A154-5602-4DF3-D2D7FA2F996B}" created="2023-03-03T22:18:23.311">
        <p188:txBody>
          <a:bodyPr/>
          <a:lstStyle/>
          <a:p>
            <a:r>
              <a:rPr lang="en-US"/>
              <a:t>CO2eq technically, but it's okay like this.
</a:t>
            </a:r>
          </a:p>
        </p188:txBody>
      </p188:reply>
    </p188:replyLst>
    <p188:txBody>
      <a:bodyPr/>
      <a:lstStyle/>
      <a:p>
        <a:r>
          <a:rPr lang="en-US"/>
          <a:t>General comment, is it CO2 or CO2eq?</a:t>
        </a:r>
      </a:p>
    </p188:txBody>
  </p188:cm>
</p188:cmLst>
</file>

<file path=ppt/comments/modernComment_10B_110AB1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0C2498-0DD2-4793-8B9F-ACFA357A00FC}" authorId="{1CFB0D65-B275-2053-AF08-AFB5BD103BAE}" created="2023-03-03T18:07:43.87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5913364" sldId="267"/>
      <ac:spMk id="2" creationId="{EDDAAA82-342C-4412-F8E5-ADF283074B93}"/>
    </ac:deMkLst>
    <p188:txBody>
      <a:bodyPr/>
      <a:lstStyle/>
      <a:p>
        <a:r>
          <a:rPr lang="en-US"/>
          <a:t>Stylistic choice but we took any glow effects around fonts off.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377FEEA-C5C7-B348-8461-509C5CBF08A0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8001C33-74ED-C646-AA8E-76EF6E1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82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01C33-74ED-C646-AA8E-76EF6E19E0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86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01C33-74ED-C646-AA8E-76EF6E19E0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72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01C33-74ED-C646-AA8E-76EF6E19E0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44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microsoft.com/office/2007/relationships/hdphoto" Target="../media/hdphoto3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zyg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nature, night sky&#10;&#10;Description automatically generated">
            <a:extLst>
              <a:ext uri="{FF2B5EF4-FFF2-40B4-BE49-F238E27FC236}">
                <a16:creationId xmlns:a16="http://schemas.microsoft.com/office/drawing/2014/main" id="{5B45EFDC-79B8-3004-502E-AEB951F9CC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yzyg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4FA59E-9AFB-BA08-5A36-D270374C44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44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yzygy Off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5C3199-3A25-1C7C-C4F2-1AC793FFA7DE}"/>
              </a:ext>
            </a:extLst>
          </p:cNvPr>
          <p:cNvSpPr/>
          <p:nvPr userDrawn="1"/>
        </p:nvSpPr>
        <p:spPr>
          <a:xfrm>
            <a:off x="396240" y="0"/>
            <a:ext cx="1179576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A04E36B-85CB-2674-CB93-62E49FD12E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2510-8831-4CA5-977C-052C5BA6CA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D40CA1-B74A-76CB-EF15-54231518E96F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4567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yzygy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5C3199-3A25-1C7C-C4F2-1AC793FFA7DE}"/>
              </a:ext>
            </a:extLst>
          </p:cNvPr>
          <p:cNvSpPr/>
          <p:nvPr userDrawn="1"/>
        </p:nvSpPr>
        <p:spPr>
          <a:xfrm>
            <a:off x="396240" y="0"/>
            <a:ext cx="11795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A04E36B-85CB-2674-CB93-62E49FD12E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2510-8831-4CA5-977C-052C5BA6CA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D40CA1-B74A-76CB-EF15-54231518E96F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CE418E-72BA-57AD-8215-FDCD03A48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5125"/>
            <a:ext cx="12192000" cy="116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18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yzygy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12711521-60AE-34F7-B748-0AE42A9FC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352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14FDB628-A62B-DD3C-A8CC-33E514D7A4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CBBBF-B754-EFC5-626A-A2210A9772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181A5-EEB3-4904-106C-388E2B83B5E0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6986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yzygy Graphic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DC1343A5-D320-C3FC-8155-E2B7F174D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344" y="1164232"/>
            <a:ext cx="9144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344" y="376535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6D5FF76-6F2F-2298-A397-301F9AB0EE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9352A-A853-E8D4-FC40-982E583A2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49893-8E77-B812-588A-BCFDA85D9DDF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2293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B67D9484-99DE-F1D0-3154-8D0FBD7FD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6423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6535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539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B67D9484-99DE-F1D0-3154-8D0FBD7FD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6423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6535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6D5FF76-6F2F-2298-A397-301F9AB0EE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780EB-27EF-9D36-1DE5-8543A50A04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9B4952-4DFC-30BB-DDE9-1E61969EC74B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7794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2E27A2-2736-91FB-0F0D-6338ACACE5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783A04-9275-5578-00D8-16ED420BED9C}"/>
              </a:ext>
            </a:extLst>
          </p:cNvPr>
          <p:cNvSpPr/>
          <p:nvPr userDrawn="1"/>
        </p:nvSpPr>
        <p:spPr>
          <a:xfrm>
            <a:off x="0" y="0"/>
            <a:ext cx="381000" cy="6858000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74000">
                <a:schemeClr val="accent1"/>
              </a:gs>
              <a:gs pos="0">
                <a:srgbClr val="70BFBF"/>
              </a:gs>
              <a:gs pos="41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784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nature, night sky&#10;&#10;Description automatically generated">
            <a:extLst>
              <a:ext uri="{FF2B5EF4-FFF2-40B4-BE49-F238E27FC236}">
                <a16:creationId xmlns:a16="http://schemas.microsoft.com/office/drawing/2014/main" id="{5B45EFDC-79B8-3004-502E-AEB951F9CC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24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4064561E-9AFA-D6B1-DE36-5A97FCA243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837" y="5402341"/>
            <a:ext cx="8499422" cy="1126050"/>
          </a:xfrm>
          <a:prstGeom prst="rect">
            <a:avLst/>
          </a:prstGeom>
        </p:spPr>
      </p:pic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5B7A22E-5C38-730C-2060-878615639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6912" y="0"/>
            <a:ext cx="9155088" cy="2074460"/>
          </a:xfrm>
          <a:prstGeom prst="rect">
            <a:avLst/>
          </a:prstGeom>
        </p:spPr>
      </p:pic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CC85D733-5F68-8257-AA0E-E7CAF241A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63454" b="2"/>
          <a:stretch/>
        </p:blipFill>
        <p:spPr>
          <a:xfrm>
            <a:off x="0" y="-40640"/>
            <a:ext cx="4421875" cy="69291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5146" y="576263"/>
            <a:ext cx="7362304" cy="170291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5146" y="2415655"/>
            <a:ext cx="7362304" cy="367399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751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yzygy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4064561E-9AFA-D6B1-DE36-5A97FCA24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837" y="5402341"/>
            <a:ext cx="8499422" cy="1126050"/>
          </a:xfrm>
          <a:prstGeom prst="rect">
            <a:avLst/>
          </a:prstGeom>
        </p:spPr>
      </p:pic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5B7A22E-5C38-730C-2060-878615639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6912" y="0"/>
            <a:ext cx="9155088" cy="2074460"/>
          </a:xfrm>
          <a:prstGeom prst="rect">
            <a:avLst/>
          </a:prstGeom>
        </p:spPr>
      </p:pic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CC85D733-5F68-8257-AA0E-E7CAF241A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63454" b="2"/>
          <a:stretch/>
        </p:blipFill>
        <p:spPr>
          <a:xfrm>
            <a:off x="0" y="-40640"/>
            <a:ext cx="4421875" cy="69291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5146" y="576263"/>
            <a:ext cx="7362304" cy="170291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5146" y="2415655"/>
            <a:ext cx="7362304" cy="367399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Diagram, schematic&#10;&#10;Description automatically generated">
            <a:extLst>
              <a:ext uri="{FF2B5EF4-FFF2-40B4-BE49-F238E27FC236}">
                <a16:creationId xmlns:a16="http://schemas.microsoft.com/office/drawing/2014/main" id="{7CABC494-F96D-F75A-AC62-ADCEE0C138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2"/>
          <a:stretch/>
        </p:blipFill>
        <p:spPr>
          <a:xfrm>
            <a:off x="-8055" y="-63318"/>
            <a:ext cx="3095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261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DBCA9-5128-C5BC-546E-7473FD439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51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55521"/>
            <a:ext cx="10515600" cy="3921442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D2BB11-FDF5-2BED-892D-D403E24598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10515600" cy="433387"/>
          </a:xfrm>
        </p:spPr>
        <p:txBody>
          <a:bodyPr>
            <a:noAutofit/>
          </a:bodyPr>
          <a:lstStyle>
            <a:lvl1pPr marL="0" indent="0">
              <a:buNone/>
              <a:defRPr sz="1800" b="0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 cap="all" baseline="0">
                <a:solidFill>
                  <a:schemeClr val="accent4"/>
                </a:solidFill>
              </a:defRPr>
            </a:lvl2pPr>
            <a:lvl3pPr marL="914400" indent="0">
              <a:buNone/>
              <a:defRPr sz="1800" cap="all" baseline="0">
                <a:solidFill>
                  <a:schemeClr val="accent4"/>
                </a:solidFill>
              </a:defRPr>
            </a:lvl3pPr>
            <a:lvl4pPr marL="1371600" indent="0">
              <a:buNone/>
              <a:defRPr sz="1800" cap="all" baseline="0">
                <a:solidFill>
                  <a:schemeClr val="accent4"/>
                </a:solidFill>
              </a:defRPr>
            </a:lvl4pPr>
            <a:lvl5pPr marL="1828800" indent="0">
              <a:buNone/>
              <a:defRPr sz="1800" cap="all" baseline="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9FC28F-124C-5F64-2014-1A3EA6517F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97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55521"/>
            <a:ext cx="10515600" cy="3921442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D2BB11-FDF5-2BED-892D-D403E24598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10515600" cy="433387"/>
          </a:xfrm>
        </p:spPr>
        <p:txBody>
          <a:bodyPr>
            <a:noAutofit/>
          </a:bodyPr>
          <a:lstStyle>
            <a:lvl1pPr marL="0" indent="0">
              <a:buNone/>
              <a:defRPr sz="1800" b="0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 cap="all" baseline="0">
                <a:solidFill>
                  <a:schemeClr val="accent4"/>
                </a:solidFill>
              </a:defRPr>
            </a:lvl2pPr>
            <a:lvl3pPr marL="914400" indent="0">
              <a:buNone/>
              <a:defRPr sz="1800" cap="all" baseline="0">
                <a:solidFill>
                  <a:schemeClr val="accent4"/>
                </a:solidFill>
              </a:defRPr>
            </a:lvl3pPr>
            <a:lvl4pPr marL="1371600" indent="0">
              <a:buNone/>
              <a:defRPr sz="1800" cap="all" baseline="0">
                <a:solidFill>
                  <a:schemeClr val="accent4"/>
                </a:solidFill>
              </a:defRPr>
            </a:lvl4pPr>
            <a:lvl5pPr marL="1828800" indent="0">
              <a:buNone/>
              <a:defRPr sz="1800" cap="all" baseline="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9FC28F-124C-5F64-2014-1A3EA6517F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D009ADD-9980-EBE5-E0EC-BD799E6627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8946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C1A349-7B9C-C161-8E4E-86D63083401A}"/>
              </a:ext>
            </a:extLst>
          </p:cNvPr>
          <p:cNvSpPr/>
          <p:nvPr userDrawn="1"/>
        </p:nvSpPr>
        <p:spPr>
          <a:xfrm>
            <a:off x="0" y="0"/>
            <a:ext cx="381000" cy="6858000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74000">
                <a:schemeClr val="accent1"/>
              </a:gs>
              <a:gs pos="0">
                <a:srgbClr val="70BFBF"/>
              </a:gs>
              <a:gs pos="41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94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F9157D-D93C-AA5C-9471-0143C6FDF3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12042" y="1825625"/>
            <a:ext cx="5257800" cy="4351338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DF3DD-97D6-CA3A-6DFC-E6DEE40FB1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45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46947"/>
            <a:ext cx="5157787" cy="354271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46947"/>
            <a:ext cx="5183188" cy="354271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B61FF4-EA0C-DBEA-8E38-53BD252300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329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4FA59E-9AFB-BA08-5A36-D270374C44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5C3199-3A25-1C7C-C4F2-1AC793FFA7DE}"/>
              </a:ext>
            </a:extLst>
          </p:cNvPr>
          <p:cNvSpPr/>
          <p:nvPr userDrawn="1"/>
        </p:nvSpPr>
        <p:spPr>
          <a:xfrm>
            <a:off x="396240" y="0"/>
            <a:ext cx="1179576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A04E36B-85CB-2674-CB93-62E49FD12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2510-8831-4CA5-977C-052C5BA6CA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D40CA1-B74A-76CB-EF15-54231518E96F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25221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12711521-60AE-34F7-B748-0AE42A9FC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352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14FDB628-A62B-DD3C-A8CC-33E514D7A4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CBBBF-B754-EFC5-626A-A2210A9772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181A5-EEB3-4904-106C-388E2B83B5E0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61091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DC1343A5-D320-C3FC-8155-E2B7F174D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344" y="1164232"/>
            <a:ext cx="9144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344" y="376535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6D5FF76-6F2F-2298-A397-301F9AB0EE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9352A-A853-E8D4-FC40-982E583A2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49893-8E77-B812-588A-BCFDA85D9DDF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4720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DC1343A5-D320-C3FC-8155-E2B7F174D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344" y="1164232"/>
            <a:ext cx="9144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344" y="376535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6D5FF76-6F2F-2298-A397-301F9AB0EE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9352A-A853-E8D4-FC40-982E583A2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49893-8E77-B812-588A-BCFDA85D9DDF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12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yzyg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DBCA9-5128-C5BC-546E-7473FD439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92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B67D9484-99DE-F1D0-3154-8D0FBD7FD8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6423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6535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64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B67D9484-99DE-F1D0-3154-8D0FBD7FD8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6423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6535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6D5FF76-6F2F-2298-A397-301F9AB0EE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780EB-27EF-9D36-1DE5-8543A50A04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9B4952-4DFC-30BB-DDE9-1E61969EC74B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0066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2E27A2-2736-91FB-0F0D-6338ACACE5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yzygy Content Gradient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DBCA9-5128-C5BC-546E-7473FD439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1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yzygy Content Gradient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1B444B5-2EC3-6B84-7D5E-8D2AC8D4F792}"/>
              </a:ext>
            </a:extLst>
          </p:cNvPr>
          <p:cNvSpPr/>
          <p:nvPr userDrawn="1"/>
        </p:nvSpPr>
        <p:spPr>
          <a:xfrm>
            <a:off x="381000" y="0"/>
            <a:ext cx="11811000" cy="1922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DBCA9-5128-C5BC-546E-7473FD439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E21130-AEE0-8E92-6CC3-B040C07649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5125"/>
            <a:ext cx="12192000" cy="116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4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zygy 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55521"/>
            <a:ext cx="10515600" cy="3921442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D2BB11-FDF5-2BED-892D-D403E24598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23024"/>
            <a:ext cx="10515600" cy="433387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 cap="all" baseline="0">
                <a:solidFill>
                  <a:schemeClr val="accent4"/>
                </a:solidFill>
              </a:defRPr>
            </a:lvl2pPr>
            <a:lvl3pPr marL="914400" indent="0">
              <a:buNone/>
              <a:defRPr sz="1800" cap="all" baseline="0">
                <a:solidFill>
                  <a:schemeClr val="accent4"/>
                </a:solidFill>
              </a:defRPr>
            </a:lvl3pPr>
            <a:lvl4pPr marL="1371600" indent="0">
              <a:buNone/>
              <a:defRPr sz="1800" cap="all" baseline="0">
                <a:solidFill>
                  <a:schemeClr val="accent4"/>
                </a:solidFill>
              </a:defRPr>
            </a:lvl4pPr>
            <a:lvl5pPr marL="1828800" indent="0">
              <a:buNone/>
              <a:defRPr sz="1800" cap="all" baseline="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9FC28F-124C-5F64-2014-1A3EA6517F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2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yzygy 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678672-69F4-32B3-2412-99C2247B750E}"/>
              </a:ext>
            </a:extLst>
          </p:cNvPr>
          <p:cNvSpPr/>
          <p:nvPr userDrawn="1"/>
        </p:nvSpPr>
        <p:spPr>
          <a:xfrm>
            <a:off x="381000" y="0"/>
            <a:ext cx="11811000" cy="1922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55521"/>
            <a:ext cx="10515600" cy="3921442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D2BB11-FDF5-2BED-892D-D403E24598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23024"/>
            <a:ext cx="10515600" cy="433387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 cap="all" baseline="0">
                <a:solidFill>
                  <a:schemeClr val="accent4"/>
                </a:solidFill>
              </a:defRPr>
            </a:lvl2pPr>
            <a:lvl3pPr marL="914400" indent="0">
              <a:buNone/>
              <a:defRPr sz="1800" cap="all" baseline="0">
                <a:solidFill>
                  <a:schemeClr val="accent4"/>
                </a:solidFill>
              </a:defRPr>
            </a:lvl3pPr>
            <a:lvl4pPr marL="1371600" indent="0">
              <a:buNone/>
              <a:defRPr sz="1800" cap="all" baseline="0">
                <a:solidFill>
                  <a:schemeClr val="accent4"/>
                </a:solidFill>
              </a:defRPr>
            </a:lvl4pPr>
            <a:lvl5pPr marL="1828800" indent="0">
              <a:buNone/>
              <a:defRPr sz="1800" cap="all" baseline="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9FC28F-124C-5F64-2014-1A3EA6517F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8647EA-73EB-15EE-5C22-587B030699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3363"/>
            <a:ext cx="12192000" cy="116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62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zygy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F9157D-D93C-AA5C-9471-0143C6FDF3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12042" y="1825625"/>
            <a:ext cx="5257800" cy="4351338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DF3DD-97D6-CA3A-6DFC-E6DEE40FB1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yzygy Two Column 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46947"/>
            <a:ext cx="5157787" cy="354271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46947"/>
            <a:ext cx="5183188" cy="354271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B61FF4-EA0C-DBEA-8E38-53BD252300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8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3D33B42F-FCFC-D398-4AD0-6F9271AAE4B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94E5FB-7717-6A3A-A000-9553E4457FF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5125"/>
            <a:ext cx="12192000" cy="116070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483BD-A721-4631-69D7-19852B81C7BA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36AEF7-BEFE-3BC7-C9C2-E09ECFA7C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96175" y="6331481"/>
            <a:ext cx="9531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FD28DA7-1E52-244A-879E-AAE854287A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D0F6EB-9F1E-620C-B002-11A895F8873E}"/>
              </a:ext>
            </a:extLst>
          </p:cNvPr>
          <p:cNvSpPr/>
          <p:nvPr userDrawn="1"/>
        </p:nvSpPr>
        <p:spPr>
          <a:xfrm>
            <a:off x="0" y="0"/>
            <a:ext cx="381000" cy="6858000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74000">
                <a:schemeClr val="accent1"/>
              </a:gs>
              <a:gs pos="0">
                <a:srgbClr val="70BFBF"/>
              </a:gs>
              <a:gs pos="41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4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09" r:id="rId2"/>
    <p:sldLayoutId id="2147483708" r:id="rId3"/>
    <p:sldLayoutId id="2147483724" r:id="rId4"/>
    <p:sldLayoutId id="2147483725" r:id="rId5"/>
    <p:sldLayoutId id="2147483722" r:id="rId6"/>
    <p:sldLayoutId id="2147483726" r:id="rId7"/>
    <p:sldLayoutId id="2147483718" r:id="rId8"/>
    <p:sldLayoutId id="2147483711" r:id="rId9"/>
    <p:sldLayoutId id="2147483712" r:id="rId10"/>
    <p:sldLayoutId id="2147483719" r:id="rId11"/>
    <p:sldLayoutId id="2147483723" r:id="rId12"/>
    <p:sldLayoutId id="2147483720" r:id="rId13"/>
    <p:sldLayoutId id="2147483721" r:id="rId14"/>
    <p:sldLayoutId id="2147483707" r:id="rId15"/>
    <p:sldLayoutId id="2147483717" r:id="rId16"/>
    <p:sldLayoutId id="214748371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104" userDrawn="1">
          <p15:clr>
            <a:srgbClr val="F26B43"/>
          </p15:clr>
        </p15:guide>
        <p15:guide id="4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3D33B42F-FCFC-D398-4AD0-6F9271AAE4B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9411" y="6393840"/>
            <a:ext cx="953194" cy="2165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94E5FB-7717-6A3A-A000-9553E4457FF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5125"/>
            <a:ext cx="12192000" cy="116070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5D7CA0-6DCD-6467-00D5-CD7D7905BA5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27" y="0"/>
            <a:ext cx="384227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9483BD-A721-4631-69D7-19852B81C7BA}"/>
              </a:ext>
            </a:extLst>
          </p:cNvPr>
          <p:cNvSpPr txBox="1"/>
          <p:nvPr userDrawn="1"/>
        </p:nvSpPr>
        <p:spPr>
          <a:xfrm>
            <a:off x="838200" y="6395482"/>
            <a:ext cx="2964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 Syzygy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Plasmonics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Inc. – 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Confidential  | </a:t>
            </a:r>
            <a:r>
              <a:rPr lang="en-US" sz="1000" i="0" dirty="0">
                <a:solidFill>
                  <a:schemeClr val="bg1">
                    <a:lumMod val="75000"/>
                  </a:schemeClr>
                </a:solidFill>
              </a:rPr>
              <a:t>Slide</a:t>
            </a:r>
            <a:r>
              <a:rPr lang="en-US" sz="10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36AEF7-BEFE-3BC7-C9C2-E09ECFA7C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96175" y="6331481"/>
            <a:ext cx="9531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FD28DA7-1E52-244A-879E-AAE854287A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9C8FA9-7FB8-43DD-CCCD-5ACB9A550068}"/>
              </a:ext>
            </a:extLst>
          </p:cNvPr>
          <p:cNvSpPr/>
          <p:nvPr userDrawn="1"/>
        </p:nvSpPr>
        <p:spPr>
          <a:xfrm>
            <a:off x="0" y="0"/>
            <a:ext cx="381000" cy="6858000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74000">
                <a:schemeClr val="accent1"/>
              </a:gs>
              <a:gs pos="0">
                <a:srgbClr val="70BFBF"/>
              </a:gs>
              <a:gs pos="41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6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104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18" Type="http://schemas.openxmlformats.org/officeDocument/2006/relationships/image" Target="../media/image39.svg"/><Relationship Id="rId26" Type="http://schemas.openxmlformats.org/officeDocument/2006/relationships/image" Target="../media/image47.sv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7.svg"/><Relationship Id="rId20" Type="http://schemas.openxmlformats.org/officeDocument/2006/relationships/image" Target="../media/image41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24" Type="http://schemas.openxmlformats.org/officeDocument/2006/relationships/image" Target="../media/image45.sv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svg"/><Relationship Id="rId10" Type="http://schemas.openxmlformats.org/officeDocument/2006/relationships/image" Target="../media/image31.svg"/><Relationship Id="rId19" Type="http://schemas.openxmlformats.org/officeDocument/2006/relationships/image" Target="../media/image40.pn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Relationship Id="rId22" Type="http://schemas.openxmlformats.org/officeDocument/2006/relationships/image" Target="../media/image43.svg"/><Relationship Id="rId27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A_FEC1B1A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microsoft.com/office/2018/10/relationships/comments" Target="../comments/modernComment_10B_110AB1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5.jpe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138E091B-31FC-EB89-D061-FDB2AB7C9B08}"/>
              </a:ext>
            </a:extLst>
          </p:cNvPr>
          <p:cNvSpPr txBox="1">
            <a:spLocks/>
          </p:cNvSpPr>
          <p:nvPr/>
        </p:nvSpPr>
        <p:spPr>
          <a:xfrm>
            <a:off x="1524000" y="3255372"/>
            <a:ext cx="9144000" cy="466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SYZYGY PLASMONICS OVERVIEW FOR DECARB CONNECT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64EDC3F-E5BE-C52B-799D-828D58D8CA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5" t="19714" r="9908" b="20991"/>
          <a:stretch/>
        </p:blipFill>
        <p:spPr>
          <a:xfrm>
            <a:off x="3104606" y="855253"/>
            <a:ext cx="5982788" cy="20898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46FF0C-E2ED-F511-5C52-468CF14F5A4E}"/>
              </a:ext>
            </a:extLst>
          </p:cNvPr>
          <p:cNvSpPr txBox="1"/>
          <p:nvPr/>
        </p:nvSpPr>
        <p:spPr>
          <a:xfrm>
            <a:off x="2991394" y="3893276"/>
            <a:ext cx="6209211" cy="2311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100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CHIEF EXECUTIVE OFFICER, CO-FOUNDER:</a:t>
            </a:r>
          </a:p>
          <a:p>
            <a:pPr algn="ctr">
              <a:lnSpc>
                <a:spcPct val="110000"/>
              </a:lnSpc>
            </a:pPr>
            <a:r>
              <a:rPr lang="en-US" sz="1200" b="1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TREVOR BEST</a:t>
            </a:r>
          </a:p>
          <a:p>
            <a:pPr algn="ctr">
              <a:lnSpc>
                <a:spcPct val="110000"/>
              </a:lnSpc>
            </a:pPr>
            <a:endParaRPr lang="en-US" sz="1200" b="1" spc="300" dirty="0">
              <a:solidFill>
                <a:srgbClr val="FFFFFF"/>
              </a:solidFill>
              <a:cs typeface="Futura Medium" panose="020B0602020204020303" pitchFamily="34" charset="-79"/>
            </a:endParaRPr>
          </a:p>
          <a:p>
            <a:pPr algn="ctr">
              <a:lnSpc>
                <a:spcPct val="110000"/>
              </a:lnSpc>
            </a:pPr>
            <a:r>
              <a:rPr lang="en-US" sz="1100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CHIEF TECHNOLOGY OFFICER, CO-FOUNDER: </a:t>
            </a:r>
          </a:p>
          <a:p>
            <a:pPr algn="ctr">
              <a:lnSpc>
                <a:spcPct val="110000"/>
              </a:lnSpc>
            </a:pPr>
            <a:r>
              <a:rPr lang="en-US" sz="1200" b="1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SUMAN KHATIWADA</a:t>
            </a:r>
          </a:p>
          <a:p>
            <a:pPr algn="ctr">
              <a:lnSpc>
                <a:spcPct val="110000"/>
              </a:lnSpc>
            </a:pPr>
            <a:endParaRPr lang="en-US" sz="1200" spc="300" dirty="0">
              <a:solidFill>
                <a:srgbClr val="FFFFFF"/>
              </a:solidFill>
              <a:cs typeface="Futura Medium" panose="020B0602020204020303" pitchFamily="34" charset="-79"/>
            </a:endParaRPr>
          </a:p>
          <a:p>
            <a:pPr algn="ctr">
              <a:lnSpc>
                <a:spcPct val="110000"/>
              </a:lnSpc>
            </a:pPr>
            <a:r>
              <a:rPr lang="en-US" sz="1100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CHIEF FINANCIAL OFFICER: </a:t>
            </a:r>
          </a:p>
          <a:p>
            <a:pPr algn="ctr">
              <a:lnSpc>
                <a:spcPct val="110000"/>
              </a:lnSpc>
            </a:pPr>
            <a:r>
              <a:rPr lang="en-US" sz="1200" b="1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BENJAMIN SMITH</a:t>
            </a:r>
          </a:p>
          <a:p>
            <a:pPr algn="ctr">
              <a:lnSpc>
                <a:spcPct val="110000"/>
              </a:lnSpc>
            </a:pPr>
            <a:endParaRPr lang="en-US" sz="1200" b="1" spc="300" dirty="0">
              <a:solidFill>
                <a:srgbClr val="FFFFFF"/>
              </a:solidFill>
              <a:cs typeface="Futura Medium" panose="020B0602020204020303" pitchFamily="34" charset="-79"/>
            </a:endParaRPr>
          </a:p>
          <a:p>
            <a:pPr algn="ctr">
              <a:lnSpc>
                <a:spcPct val="110000"/>
              </a:lnSpc>
            </a:pPr>
            <a:r>
              <a:rPr lang="en-US" sz="1100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CHIEF COMMERCIAL OFFICER: </a:t>
            </a:r>
          </a:p>
          <a:p>
            <a:pPr algn="ctr">
              <a:lnSpc>
                <a:spcPct val="110000"/>
              </a:lnSpc>
            </a:pPr>
            <a:r>
              <a:rPr lang="en-US" sz="1200" b="1" spc="300" dirty="0">
                <a:solidFill>
                  <a:srgbClr val="FFFFFF"/>
                </a:solidFill>
                <a:cs typeface="Futura Medium" panose="020B0602020204020303" pitchFamily="34" charset="-79"/>
              </a:rPr>
              <a:t>FREDERYK NGANTUNG</a:t>
            </a:r>
          </a:p>
        </p:txBody>
      </p:sp>
    </p:spTree>
    <p:extLst>
      <p:ext uri="{BB962C8B-B14F-4D97-AF65-F5344CB8AC3E}">
        <p14:creationId xmlns:p14="http://schemas.microsoft.com/office/powerpoint/2010/main" val="4225715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50172-B696-B969-6DA8-BBACE6AB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>
                <a:solidFill>
                  <a:schemeClr val="accent1"/>
                </a:solidFill>
              </a:rPr>
              <a:t>&gt;$1 Trillion Chemical Value Chain 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dirty="0"/>
              <a:t>Forms a Foundation for Modern Society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97FAB-1BD4-CA33-C6BD-D121E45400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08D7DD-2588-F069-360B-53ED2094F8A2}"/>
              </a:ext>
            </a:extLst>
          </p:cNvPr>
          <p:cNvGrpSpPr/>
          <p:nvPr/>
        </p:nvGrpSpPr>
        <p:grpSpPr>
          <a:xfrm>
            <a:off x="910518" y="5127091"/>
            <a:ext cx="10643010" cy="1110155"/>
            <a:chOff x="656493" y="2121877"/>
            <a:chExt cx="10801773" cy="11101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DBA2A4-0519-87DE-AE9C-4DEEE4003FEB}"/>
                </a:ext>
              </a:extLst>
            </p:cNvPr>
            <p:cNvSpPr txBox="1"/>
            <p:nvPr/>
          </p:nvSpPr>
          <p:spPr>
            <a:xfrm>
              <a:off x="656493" y="2121877"/>
              <a:ext cx="12895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4"/>
                  </a:solidFill>
                </a:rPr>
                <a:t>FINAL PRODUCTS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54427B-50C1-AFE1-CFD1-D7AB83E221CE}"/>
                </a:ext>
              </a:extLst>
            </p:cNvPr>
            <p:cNvSpPr txBox="1"/>
            <p:nvPr/>
          </p:nvSpPr>
          <p:spPr>
            <a:xfrm>
              <a:off x="3002843" y="2801145"/>
              <a:ext cx="12895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Fuels &amp; Fertilizer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FEE60D-B961-8EAF-25AC-A8A54D7F6BBB}"/>
                </a:ext>
              </a:extLst>
            </p:cNvPr>
            <p:cNvSpPr txBox="1"/>
            <p:nvPr/>
          </p:nvSpPr>
          <p:spPr>
            <a:xfrm>
              <a:off x="4826327" y="2801145"/>
              <a:ext cx="12895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Textiles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7B884E-7C9C-D4B6-29C3-970E617C10DF}"/>
                </a:ext>
              </a:extLst>
            </p:cNvPr>
            <p:cNvSpPr txBox="1"/>
            <p:nvPr/>
          </p:nvSpPr>
          <p:spPr>
            <a:xfrm>
              <a:off x="6568936" y="2801145"/>
              <a:ext cx="12895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Automobile Parts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8B865B-A0E1-BEB9-140B-CBE56DF084AC}"/>
                </a:ext>
              </a:extLst>
            </p:cNvPr>
            <p:cNvSpPr txBox="1"/>
            <p:nvPr/>
          </p:nvSpPr>
          <p:spPr>
            <a:xfrm>
              <a:off x="8334459" y="2801145"/>
              <a:ext cx="12895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Construction Materials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5D58B6-BB79-2F5C-D2C3-C431333CF9E8}"/>
                </a:ext>
              </a:extLst>
            </p:cNvPr>
            <p:cNvSpPr txBox="1"/>
            <p:nvPr/>
          </p:nvSpPr>
          <p:spPr>
            <a:xfrm>
              <a:off x="10168729" y="2801145"/>
              <a:ext cx="12895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Medicine &amp; Cosmetics</a:t>
              </a:r>
            </a:p>
          </p:txBody>
        </p:sp>
      </p:grpSp>
      <p:pic>
        <p:nvPicPr>
          <p:cNvPr id="28" name="Graphic 27">
            <a:extLst>
              <a:ext uri="{FF2B5EF4-FFF2-40B4-BE49-F238E27FC236}">
                <a16:creationId xmlns:a16="http://schemas.microsoft.com/office/drawing/2014/main" id="{2D48CF1A-AE7F-E068-3D7A-F08D827FB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29096" y="5114142"/>
            <a:ext cx="516565" cy="582509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7F3B9DBF-C66E-81C5-130F-0D834AF656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560842">
            <a:off x="5415845" y="5057387"/>
            <a:ext cx="591067" cy="631831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D1DDE205-2BE4-A845-782E-60A35D85B1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60570" y="5193885"/>
            <a:ext cx="738831" cy="534232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1A988841-B0A3-8ECA-F6A7-CAA77F10D6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77218" y="5085923"/>
            <a:ext cx="685800" cy="64770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2D9C289B-2540-6B0B-41C5-F109C1CD9E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1026" y="5115174"/>
            <a:ext cx="596900" cy="647700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06A9BE82-FF47-B809-ECA0-7CE14A527C3C}"/>
              </a:ext>
            </a:extLst>
          </p:cNvPr>
          <p:cNvGrpSpPr/>
          <p:nvPr/>
        </p:nvGrpSpPr>
        <p:grpSpPr>
          <a:xfrm>
            <a:off x="838200" y="3490843"/>
            <a:ext cx="10737901" cy="1045924"/>
            <a:chOff x="838200" y="3232929"/>
            <a:chExt cx="10737901" cy="10459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C06B797-261A-D192-EB49-EBD47F7C1D23}"/>
                </a:ext>
              </a:extLst>
            </p:cNvPr>
            <p:cNvGrpSpPr/>
            <p:nvPr/>
          </p:nvGrpSpPr>
          <p:grpSpPr>
            <a:xfrm>
              <a:off x="838200" y="3407438"/>
              <a:ext cx="10737901" cy="871415"/>
              <a:chOff x="640160" y="3732684"/>
              <a:chExt cx="10737901" cy="87141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6E4CCD-0EFC-AA93-0901-96E916752368}"/>
                  </a:ext>
                </a:extLst>
              </p:cNvPr>
              <p:cNvSpPr txBox="1"/>
              <p:nvPr/>
            </p:nvSpPr>
            <p:spPr>
              <a:xfrm>
                <a:off x="640160" y="3732684"/>
                <a:ext cx="15556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chemeClr val="accent1"/>
                    </a:solidFill>
                  </a:rPr>
                  <a:t>CHEMICAL VALUE CHAIN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ABA6B6-229E-B441-1F68-5DEE928ECCA1}"/>
                  </a:ext>
                </a:extLst>
              </p:cNvPr>
              <p:cNvSpPr txBox="1"/>
              <p:nvPr/>
            </p:nvSpPr>
            <p:spPr>
              <a:xfrm>
                <a:off x="3072261" y="4342489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Hydrogen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C1AD777-AA68-C266-47CE-DC972340320E}"/>
                  </a:ext>
                </a:extLst>
              </p:cNvPr>
              <p:cNvSpPr txBox="1"/>
              <p:nvPr/>
            </p:nvSpPr>
            <p:spPr>
              <a:xfrm>
                <a:off x="4826327" y="4342489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Methanol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40837D-57F4-AB17-F26A-3E695AA67219}"/>
                  </a:ext>
                </a:extLst>
              </p:cNvPr>
              <p:cNvSpPr txBox="1"/>
              <p:nvPr/>
            </p:nvSpPr>
            <p:spPr>
              <a:xfrm>
                <a:off x="6580393" y="4342489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Ammonia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AAAF6B-33C4-6ABE-8AD8-0B5726254E32}"/>
                  </a:ext>
                </a:extLst>
              </p:cNvPr>
              <p:cNvSpPr txBox="1"/>
              <p:nvPr/>
            </p:nvSpPr>
            <p:spPr>
              <a:xfrm>
                <a:off x="8334459" y="4342489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Aromatics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DEEFA14-EAE0-A420-C258-D5EA2998B0E5}"/>
                  </a:ext>
                </a:extLst>
              </p:cNvPr>
              <p:cNvSpPr txBox="1"/>
              <p:nvPr/>
            </p:nvSpPr>
            <p:spPr>
              <a:xfrm>
                <a:off x="10088523" y="4342489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Olefins</a:t>
                </a:r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2C7B8A1B-1A00-19CB-D3F8-8BB339DF0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54658" y="3453757"/>
              <a:ext cx="592604" cy="490750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BFC740B0-FD78-8CFD-1F6B-1031ECB5D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467050" y="3232929"/>
              <a:ext cx="436050" cy="712570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DA36CB98-B98D-5E8C-FEA0-E4E6E3512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7015543" y="3260842"/>
              <a:ext cx="685138" cy="726661"/>
            </a:xfrm>
            <a:prstGeom prst="rect">
              <a:avLst/>
            </a:prstGeom>
          </p:spPr>
        </p:pic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FE3D9488-08F6-19A5-6F60-461A69016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8741129" y="3307543"/>
              <a:ext cx="800100" cy="647700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2BEC15A3-B02A-C61F-6B0F-5CB1E48D9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10489577" y="3365078"/>
              <a:ext cx="879463" cy="590165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29B6036-54FC-2356-7035-C67159D6B436}"/>
              </a:ext>
            </a:extLst>
          </p:cNvPr>
          <p:cNvGrpSpPr/>
          <p:nvPr/>
        </p:nvGrpSpPr>
        <p:grpSpPr>
          <a:xfrm>
            <a:off x="854533" y="1934288"/>
            <a:ext cx="8967504" cy="994780"/>
            <a:chOff x="854533" y="1864839"/>
            <a:chExt cx="8967504" cy="99478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BE45EAE-33ED-ED03-16E8-F223FB11F81A}"/>
                </a:ext>
              </a:extLst>
            </p:cNvPr>
            <p:cNvGrpSpPr/>
            <p:nvPr/>
          </p:nvGrpSpPr>
          <p:grpSpPr>
            <a:xfrm>
              <a:off x="854533" y="2116068"/>
              <a:ext cx="8967504" cy="743551"/>
              <a:chOff x="656493" y="5459240"/>
              <a:chExt cx="8967504" cy="74355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E1C495-FECA-4DB9-8965-9E85D5FD5967}"/>
                  </a:ext>
                </a:extLst>
              </p:cNvPr>
              <p:cNvSpPr txBox="1"/>
              <p:nvPr/>
            </p:nvSpPr>
            <p:spPr>
              <a:xfrm>
                <a:off x="656493" y="5459240"/>
                <a:ext cx="12895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>
                    <a:solidFill>
                      <a:schemeClr val="tx2"/>
                    </a:solidFill>
                  </a:rPr>
                  <a:t>RAW MATERIALS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189A352-EA7B-1BE5-947D-20AEEDE0C40F}"/>
                  </a:ext>
                </a:extLst>
              </p:cNvPr>
              <p:cNvSpPr txBox="1"/>
              <p:nvPr/>
            </p:nvSpPr>
            <p:spPr>
              <a:xfrm>
                <a:off x="4826327" y="5941181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Petroleum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3F735D-87AE-9B6E-FF12-6777FCBF0417}"/>
                  </a:ext>
                </a:extLst>
              </p:cNvPr>
              <p:cNvSpPr txBox="1"/>
              <p:nvPr/>
            </p:nvSpPr>
            <p:spPr>
              <a:xfrm>
                <a:off x="6580393" y="5941181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Natural Gas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9697EA6-ED80-6874-4240-1060EE414DB9}"/>
                  </a:ext>
                </a:extLst>
              </p:cNvPr>
              <p:cNvSpPr txBox="1"/>
              <p:nvPr/>
            </p:nvSpPr>
            <p:spPr>
              <a:xfrm>
                <a:off x="8334459" y="5941181"/>
                <a:ext cx="12895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Air</a:t>
                </a:r>
              </a:p>
            </p:txBody>
          </p:sp>
        </p:grp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B781502E-D130-6590-0553-1DED00F40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5467050" y="1907270"/>
              <a:ext cx="444500" cy="645583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F2179FB5-C07D-793E-21FE-A949EBFD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7152350" y="1864839"/>
              <a:ext cx="444500" cy="673100"/>
            </a:xfrm>
            <a:prstGeom prst="rect">
              <a:avLst/>
            </a:prstGeom>
          </p:spPr>
        </p:pic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D3E2B731-C9A5-17C5-9C2E-92D369B51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8777218" y="1989788"/>
              <a:ext cx="800100" cy="520700"/>
            </a:xfrm>
            <a:prstGeom prst="rect">
              <a:avLst/>
            </a:prstGeom>
          </p:spPr>
        </p:pic>
      </p:grpSp>
      <p:sp>
        <p:nvSpPr>
          <p:cNvPr id="23" name="Right Brace 22">
            <a:extLst>
              <a:ext uri="{FF2B5EF4-FFF2-40B4-BE49-F238E27FC236}">
                <a16:creationId xmlns:a16="http://schemas.microsoft.com/office/drawing/2014/main" id="{86E2A3CA-49B9-5D32-65B1-8675CCF625C3}"/>
              </a:ext>
            </a:extLst>
          </p:cNvPr>
          <p:cNvSpPr/>
          <p:nvPr/>
        </p:nvSpPr>
        <p:spPr>
          <a:xfrm rot="5400000">
            <a:off x="7244796" y="947911"/>
            <a:ext cx="261609" cy="4403434"/>
          </a:xfrm>
          <a:prstGeom prst="rightBrace">
            <a:avLst>
              <a:gd name="adj1" fmla="val 0"/>
              <a:gd name="adj2" fmla="val 4891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3D51BC03-D0C8-AC10-DE97-6FB37C572F64}"/>
              </a:ext>
            </a:extLst>
          </p:cNvPr>
          <p:cNvSpPr/>
          <p:nvPr/>
        </p:nvSpPr>
        <p:spPr>
          <a:xfrm rot="5400000">
            <a:off x="7387659" y="676885"/>
            <a:ext cx="261610" cy="8115272"/>
          </a:xfrm>
          <a:prstGeom prst="rightBrace">
            <a:avLst>
              <a:gd name="adj1" fmla="val 0"/>
              <a:gd name="adj2" fmla="val 5078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8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83B9F-2891-4F06-6D3F-C3BC06D13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The Problem: </a:t>
            </a:r>
            <a:r>
              <a:rPr lang="en-US" dirty="0"/>
              <a:t>Chemical Manufacturing </a:t>
            </a:r>
            <a:br>
              <a:rPr lang="en-US" dirty="0"/>
            </a:br>
            <a:r>
              <a:rPr lang="en-US" dirty="0"/>
              <a:t>Today is Powered by Fossil Fuel Combustion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E65E3-5CF8-AD8A-1211-1D55897685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6022AB5-D200-DEE3-F118-6018C5D788B7}"/>
              </a:ext>
            </a:extLst>
          </p:cNvPr>
          <p:cNvGrpSpPr/>
          <p:nvPr/>
        </p:nvGrpSpPr>
        <p:grpSpPr>
          <a:xfrm>
            <a:off x="6880624" y="1986665"/>
            <a:ext cx="5050376" cy="4237544"/>
            <a:chOff x="6824091" y="1986665"/>
            <a:chExt cx="5050376" cy="4237544"/>
          </a:xfrm>
        </p:grpSpPr>
        <p:sp>
          <p:nvSpPr>
            <p:cNvPr id="33" name="Shape 106">
              <a:extLst>
                <a:ext uri="{FF2B5EF4-FFF2-40B4-BE49-F238E27FC236}">
                  <a16:creationId xmlns:a16="http://schemas.microsoft.com/office/drawing/2014/main" id="{115BF6B8-7542-0D38-0FD0-6568FC3D6F97}"/>
                </a:ext>
              </a:extLst>
            </p:cNvPr>
            <p:cNvSpPr txBox="1">
              <a:spLocks/>
            </p:cNvSpPr>
            <p:nvPr/>
          </p:nvSpPr>
          <p:spPr>
            <a:xfrm>
              <a:off x="6824091" y="1986665"/>
              <a:ext cx="5050376" cy="2773109"/>
            </a:xfrm>
            <a:prstGeom prst="rect">
              <a:avLst/>
            </a:prstGeom>
            <a:noFill/>
            <a:ln>
              <a:noFill/>
            </a:ln>
          </p:spPr>
          <p:txBody>
            <a:bodyPr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◎"/>
                <a:defRPr sz="30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  <a:lvl2pPr marR="0" lvl="1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○"/>
                <a:defRPr sz="24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2pPr>
              <a:lvl3pPr marR="0" lvl="2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◉"/>
                <a:defRPr sz="24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3pPr>
              <a:lvl4pPr marR="0" lvl="3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4pPr>
              <a:lvl5pPr marR="0" lvl="4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5pPr>
              <a:lvl6pPr marR="0" lvl="5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6pPr>
              <a:lvl7pPr marR="0" lvl="6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7pPr>
              <a:lvl8pPr marR="0" lvl="7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8pPr>
              <a:lvl9pPr marR="0" lvl="8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1EA"/>
                </a:buClr>
                <a:buSzPct val="100000"/>
                <a:buFont typeface="Source Sans Pro"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CB5555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Source Sans Pro"/>
                </a:rPr>
                <a:t>Combustion to power the chemical value chain is responsible for:</a:t>
              </a:r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2B920595-A104-013E-3308-BEF54E8D8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4087" y="2991381"/>
              <a:ext cx="1870383" cy="1686787"/>
            </a:xfrm>
            <a:prstGeom prst="rect">
              <a:avLst/>
            </a:prstGeom>
          </p:spPr>
        </p:pic>
        <p:sp>
          <p:nvSpPr>
            <p:cNvPr id="35" name="Shape 106">
              <a:extLst>
                <a:ext uri="{FF2B5EF4-FFF2-40B4-BE49-F238E27FC236}">
                  <a16:creationId xmlns:a16="http://schemas.microsoft.com/office/drawing/2014/main" id="{349E4DC8-E737-FA47-A486-EE94EC14FBE1}"/>
                </a:ext>
              </a:extLst>
            </p:cNvPr>
            <p:cNvSpPr txBox="1">
              <a:spLocks/>
            </p:cNvSpPr>
            <p:nvPr/>
          </p:nvSpPr>
          <p:spPr>
            <a:xfrm>
              <a:off x="7502598" y="4759774"/>
              <a:ext cx="3653649" cy="740448"/>
            </a:xfrm>
            <a:prstGeom prst="rect">
              <a:avLst/>
            </a:prstGeom>
            <a:noFill/>
            <a:ln>
              <a:noFill/>
            </a:ln>
          </p:spPr>
          <p:txBody>
            <a:bodyPr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◎"/>
                <a:defRPr sz="30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  <a:lvl2pPr marR="0" lvl="1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○"/>
                <a:defRPr sz="24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2pPr>
              <a:lvl3pPr marR="0" lvl="2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◉"/>
                <a:defRPr sz="24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3pPr>
              <a:lvl4pPr marR="0" lvl="3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4pPr>
              <a:lvl5pPr marR="0" lvl="4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5pPr>
              <a:lvl6pPr marR="0" lvl="5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6pPr>
              <a:lvl7pPr marR="0" lvl="6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7pPr>
              <a:lvl8pPr marR="0" lvl="7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8pPr>
              <a:lvl9pPr marR="0" lvl="8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1EA"/>
                </a:buClr>
                <a:buSzPct val="100000"/>
                <a:buFont typeface="Source Sans Pro"/>
                <a:buNone/>
                <a:tabLst/>
                <a:defRPr/>
              </a:pPr>
              <a:r>
                <a:rPr kumimoji="0" lang="en-US" sz="4800" b="1" strike="noStrike" kern="1200" cap="none" spc="-300" normalizeH="0" baseline="0" noProof="0" dirty="0">
                  <a:ln>
                    <a:noFill/>
                  </a:ln>
                  <a:solidFill>
                    <a:srgbClr val="CB5555"/>
                  </a:solidFill>
                  <a:effectLst/>
                  <a:uLnTx/>
                  <a:uFillTx/>
                  <a:latin typeface="Arial Black" panose="020B0604020202020204" pitchFamily="34" charset="0"/>
                  <a:cs typeface="Arial Black" panose="020B0604020202020204" pitchFamily="34" charset="0"/>
                  <a:sym typeface="Source Sans Pro"/>
                </a:rPr>
                <a:t>1 GIGATON</a:t>
              </a:r>
            </a:p>
          </p:txBody>
        </p:sp>
        <p:sp>
          <p:nvSpPr>
            <p:cNvPr id="36" name="Shape 106">
              <a:extLst>
                <a:ext uri="{FF2B5EF4-FFF2-40B4-BE49-F238E27FC236}">
                  <a16:creationId xmlns:a16="http://schemas.microsoft.com/office/drawing/2014/main" id="{F073D037-2848-8C54-14D7-6A1C2056AA44}"/>
                </a:ext>
              </a:extLst>
            </p:cNvPr>
            <p:cNvSpPr txBox="1">
              <a:spLocks/>
            </p:cNvSpPr>
            <p:nvPr/>
          </p:nvSpPr>
          <p:spPr>
            <a:xfrm>
              <a:off x="8456539" y="5304770"/>
              <a:ext cx="1745766" cy="919439"/>
            </a:xfrm>
            <a:prstGeom prst="rect">
              <a:avLst/>
            </a:prstGeom>
            <a:noFill/>
            <a:ln>
              <a:noFill/>
            </a:ln>
          </p:spPr>
          <p:txBody>
            <a:bodyPr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◎"/>
                <a:defRPr sz="30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  <a:lvl2pPr marR="0" lvl="1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○"/>
                <a:defRPr sz="24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2pPr>
              <a:lvl3pPr marR="0" lvl="2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Char char="◉"/>
                <a:defRPr sz="24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3pPr>
              <a:lvl4pPr marR="0" lvl="3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4pPr>
              <a:lvl5pPr marR="0" lvl="4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5pPr>
              <a:lvl6pPr marR="0" lvl="5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6pPr>
              <a:lvl7pPr marR="0" lvl="6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7pPr>
              <a:lvl8pPr marR="0" lvl="7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8pPr>
              <a:lvl9pPr marR="0" lvl="8" algn="l" rtl="0">
                <a:lnSpc>
                  <a:spcPct val="10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CFD8DC"/>
                </a:buClr>
                <a:buSzPct val="100000"/>
                <a:buFont typeface="Source Sans Pro"/>
                <a:buNone/>
                <a:defRPr sz="1800" b="0" i="0" u="none" strike="noStrike" cap="none">
                  <a:solidFill>
                    <a:srgbClr val="263238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1EA"/>
                </a:buClr>
                <a:buSzPct val="100000"/>
                <a:buFont typeface="Source Sans Pro"/>
                <a:buNone/>
                <a:tabLst/>
                <a:defRPr/>
              </a:pPr>
              <a:r>
                <a:rPr kumimoji="0" lang="en-US" sz="2800" b="1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 Black" panose="020B0604020202020204" pitchFamily="34" charset="0"/>
                  <a:cs typeface="Arial Black" panose="020B0604020202020204" pitchFamily="34" charset="0"/>
                  <a:sym typeface="Source Sans Pro"/>
                </a:rPr>
                <a:t>per year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942643F-0C59-0B32-9BF5-5A0264FC6D5A}"/>
              </a:ext>
            </a:extLst>
          </p:cNvPr>
          <p:cNvSpPr txBox="1"/>
          <p:nvPr/>
        </p:nvSpPr>
        <p:spPr>
          <a:xfrm>
            <a:off x="854533" y="5127091"/>
            <a:ext cx="128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/>
                </a:solidFill>
              </a:rPr>
              <a:t>FINAL PRODUCTS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B4D4E75-3EBD-CAA8-97C4-743F3F6F6D88}"/>
              </a:ext>
            </a:extLst>
          </p:cNvPr>
          <p:cNvSpPr txBox="1"/>
          <p:nvPr/>
        </p:nvSpPr>
        <p:spPr>
          <a:xfrm>
            <a:off x="838200" y="3665352"/>
            <a:ext cx="1555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CHEMICAL VALUE CHAIN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C80BC08-CEC8-BEF6-50B7-3F89CC988C57}"/>
              </a:ext>
            </a:extLst>
          </p:cNvPr>
          <p:cNvSpPr txBox="1"/>
          <p:nvPr/>
        </p:nvSpPr>
        <p:spPr>
          <a:xfrm>
            <a:off x="854533" y="2185517"/>
            <a:ext cx="128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</a:rPr>
              <a:t>RAW MATERIALS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2452FA3-F52A-7FD5-6A64-B1D664B72118}"/>
              </a:ext>
            </a:extLst>
          </p:cNvPr>
          <p:cNvGrpSpPr/>
          <p:nvPr/>
        </p:nvGrpSpPr>
        <p:grpSpPr>
          <a:xfrm>
            <a:off x="2818368" y="1903662"/>
            <a:ext cx="3380215" cy="4320547"/>
            <a:chOff x="2818368" y="1903662"/>
            <a:chExt cx="3380215" cy="4320547"/>
          </a:xfrm>
        </p:grpSpPr>
        <p:sp>
          <p:nvSpPr>
            <p:cNvPr id="25" name="Arrow: Down 27">
              <a:extLst>
                <a:ext uri="{FF2B5EF4-FFF2-40B4-BE49-F238E27FC236}">
                  <a16:creationId xmlns:a16="http://schemas.microsoft.com/office/drawing/2014/main" id="{59A3F9CB-8A34-AEFB-0F09-3336AC63277C}"/>
                </a:ext>
              </a:extLst>
            </p:cNvPr>
            <p:cNvSpPr/>
            <p:nvPr/>
          </p:nvSpPr>
          <p:spPr>
            <a:xfrm>
              <a:off x="5312462" y="5610600"/>
              <a:ext cx="218271" cy="30777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FADAE8-1130-1D9A-CCE1-DD0DEB8EE26E}"/>
                </a:ext>
              </a:extLst>
            </p:cNvPr>
            <p:cNvSpPr txBox="1"/>
            <p:nvPr/>
          </p:nvSpPr>
          <p:spPr>
            <a:xfrm>
              <a:off x="4655533" y="1903662"/>
              <a:ext cx="15430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Feedstock In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64DBA9-0CE8-3E86-7259-1CFBAE6898FD}"/>
                </a:ext>
              </a:extLst>
            </p:cNvPr>
            <p:cNvSpPr txBox="1"/>
            <p:nvPr/>
          </p:nvSpPr>
          <p:spPr>
            <a:xfrm>
              <a:off x="4655533" y="5916432"/>
              <a:ext cx="15430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accent4"/>
                  </a:solidFill>
                </a:rPr>
                <a:t>Product out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8CF526F-705E-9F0E-5FA8-F757411E8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22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70366"/>
            <a:stretch/>
          </p:blipFill>
          <p:spPr>
            <a:xfrm>
              <a:off x="4681287" y="2649749"/>
              <a:ext cx="1461257" cy="282317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13DBB0-2F89-EDB1-2E25-285BDCEF22B5}"/>
                </a:ext>
              </a:extLst>
            </p:cNvPr>
            <p:cNvSpPr txBox="1"/>
            <p:nvPr/>
          </p:nvSpPr>
          <p:spPr>
            <a:xfrm>
              <a:off x="2818368" y="3010102"/>
              <a:ext cx="154305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Fossil Fuel Combustion (heat)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4351510-1B69-8045-4264-726045E7C86A}"/>
                </a:ext>
              </a:extLst>
            </p:cNvPr>
            <p:cNvSpPr txBox="1"/>
            <p:nvPr/>
          </p:nvSpPr>
          <p:spPr>
            <a:xfrm>
              <a:off x="2992262" y="4208995"/>
              <a:ext cx="118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u="sng">
                  <a:solidFill>
                    <a:schemeClr val="accent6"/>
                  </a:solidFill>
                </a:rPr>
                <a:t>Carbon Emissions</a:t>
              </a:r>
            </a:p>
          </p:txBody>
        </p:sp>
        <p:sp>
          <p:nvSpPr>
            <p:cNvPr id="73" name="Arrow: Down 27">
              <a:extLst>
                <a:ext uri="{FF2B5EF4-FFF2-40B4-BE49-F238E27FC236}">
                  <a16:creationId xmlns:a16="http://schemas.microsoft.com/office/drawing/2014/main" id="{CF527699-A906-40CF-A971-AC79D67951CA}"/>
                </a:ext>
              </a:extLst>
            </p:cNvPr>
            <p:cNvSpPr/>
            <p:nvPr/>
          </p:nvSpPr>
          <p:spPr>
            <a:xfrm>
              <a:off x="5312462" y="2223655"/>
              <a:ext cx="218271" cy="30777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Arrow: Down 27">
              <a:extLst>
                <a:ext uri="{FF2B5EF4-FFF2-40B4-BE49-F238E27FC236}">
                  <a16:creationId xmlns:a16="http://schemas.microsoft.com/office/drawing/2014/main" id="{806768E4-5037-D7E2-DDAF-0CC99E29E226}"/>
                </a:ext>
              </a:extLst>
            </p:cNvPr>
            <p:cNvSpPr/>
            <p:nvPr/>
          </p:nvSpPr>
          <p:spPr>
            <a:xfrm rot="16200000">
              <a:off x="4295892" y="3219330"/>
              <a:ext cx="218271" cy="30777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Arrow: Down 27">
              <a:extLst>
                <a:ext uri="{FF2B5EF4-FFF2-40B4-BE49-F238E27FC236}">
                  <a16:creationId xmlns:a16="http://schemas.microsoft.com/office/drawing/2014/main" id="{F2F61873-143C-663A-BF82-FF519797891D}"/>
                </a:ext>
              </a:extLst>
            </p:cNvPr>
            <p:cNvSpPr/>
            <p:nvPr/>
          </p:nvSpPr>
          <p:spPr>
            <a:xfrm rot="5400000">
              <a:off x="4295891" y="4316716"/>
              <a:ext cx="218271" cy="30777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Right Brace 75">
            <a:extLst>
              <a:ext uri="{FF2B5EF4-FFF2-40B4-BE49-F238E27FC236}">
                <a16:creationId xmlns:a16="http://schemas.microsoft.com/office/drawing/2014/main" id="{F93EEEEC-005A-5BEC-4C5B-FD256D9149CB}"/>
              </a:ext>
            </a:extLst>
          </p:cNvPr>
          <p:cNvSpPr/>
          <p:nvPr/>
        </p:nvSpPr>
        <p:spPr>
          <a:xfrm rot="10800000">
            <a:off x="2524098" y="2321668"/>
            <a:ext cx="250660" cy="3255816"/>
          </a:xfrm>
          <a:prstGeom prst="rightBrace">
            <a:avLst>
              <a:gd name="adj1" fmla="val 0"/>
              <a:gd name="adj2" fmla="val 4891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1067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B25755EE-D900-5760-E148-1B168B4C9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1" y="571859"/>
            <a:ext cx="5760464" cy="14351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DAAA82-342C-4412-F8E5-ADF283074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The Solution: </a:t>
            </a:r>
            <a:r>
              <a:rPr lang="en-US" dirty="0"/>
              <a:t>Syzygy’s Reactors Replace </a:t>
            </a:r>
            <a:br>
              <a:rPr lang="en-US" dirty="0"/>
            </a:br>
            <a:r>
              <a:rPr lang="en-US" dirty="0"/>
              <a:t>Fossil Fuel Combustion with Renewable Electricity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AC059-60E0-B19F-CBF7-B0938BC05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381FE6-DCA3-714B-151A-2CAA327FD0B3}"/>
              </a:ext>
            </a:extLst>
          </p:cNvPr>
          <p:cNvGrpSpPr/>
          <p:nvPr/>
        </p:nvGrpSpPr>
        <p:grpSpPr>
          <a:xfrm>
            <a:off x="6391557" y="2018323"/>
            <a:ext cx="3368792" cy="4327545"/>
            <a:chOff x="6391557" y="2018323"/>
            <a:chExt cx="3368792" cy="4327545"/>
          </a:xfrm>
        </p:grpSpPr>
        <p:sp>
          <p:nvSpPr>
            <p:cNvPr id="24" name="&quot;No&quot; Symbol 23">
              <a:extLst>
                <a:ext uri="{FF2B5EF4-FFF2-40B4-BE49-F238E27FC236}">
                  <a16:creationId xmlns:a16="http://schemas.microsoft.com/office/drawing/2014/main" id="{618AA1D2-F880-7178-74A4-2B8395C7BF38}"/>
                </a:ext>
              </a:extLst>
            </p:cNvPr>
            <p:cNvSpPr/>
            <p:nvPr/>
          </p:nvSpPr>
          <p:spPr>
            <a:xfrm>
              <a:off x="6715229" y="4350708"/>
              <a:ext cx="895705" cy="895705"/>
            </a:xfrm>
            <a:prstGeom prst="noSmoking">
              <a:avLst/>
            </a:prstGeom>
            <a:solidFill>
              <a:schemeClr val="accent6">
                <a:alpha val="4975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AFCD7DC-C655-4014-DCF1-7C57AF6093CA}"/>
                </a:ext>
              </a:extLst>
            </p:cNvPr>
            <p:cNvGrpSpPr/>
            <p:nvPr/>
          </p:nvGrpSpPr>
          <p:grpSpPr>
            <a:xfrm>
              <a:off x="6391557" y="2018323"/>
              <a:ext cx="3368792" cy="4327545"/>
              <a:chOff x="6722321" y="1953890"/>
              <a:chExt cx="3368792" cy="4327545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46AEFE-D921-0EAC-DD2A-321320F03961}"/>
                  </a:ext>
                </a:extLst>
              </p:cNvPr>
              <p:cNvSpPr txBox="1"/>
              <p:nvPr/>
            </p:nvSpPr>
            <p:spPr>
              <a:xfrm>
                <a:off x="8530315" y="1953890"/>
                <a:ext cx="15430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Feedstock In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3DFE380-7153-2EB6-2360-7EE162AFC3DA}"/>
                  </a:ext>
                </a:extLst>
              </p:cNvPr>
              <p:cNvSpPr txBox="1"/>
              <p:nvPr/>
            </p:nvSpPr>
            <p:spPr>
              <a:xfrm>
                <a:off x="8548063" y="5973658"/>
                <a:ext cx="15430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accent4"/>
                    </a:solidFill>
                  </a:rPr>
                  <a:t>Product out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4AA17D2-A197-0880-94F6-4B416D2928A2}"/>
                  </a:ext>
                </a:extLst>
              </p:cNvPr>
              <p:cNvSpPr txBox="1"/>
              <p:nvPr/>
            </p:nvSpPr>
            <p:spPr>
              <a:xfrm>
                <a:off x="6722321" y="3257034"/>
                <a:ext cx="154305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/>
                  <a:t>Renewable Electricity </a:t>
                </a:r>
              </a:p>
              <a:p>
                <a:pPr algn="ctr"/>
                <a:r>
                  <a:rPr lang="en-US" sz="1400"/>
                  <a:t>(Photons)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4B68EE-BC0D-C70D-7E1D-F3644A6755F1}"/>
                  </a:ext>
                </a:extLst>
              </p:cNvPr>
              <p:cNvSpPr txBox="1"/>
              <p:nvPr/>
            </p:nvSpPr>
            <p:spPr>
              <a:xfrm>
                <a:off x="6966884" y="4426218"/>
                <a:ext cx="10539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/>
                  <a:t>Carbon Emissions</a:t>
                </a: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786E85A-F449-8E5A-B53D-C661F346FB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3535" r="61865"/>
              <a:stretch/>
            </p:blipFill>
            <p:spPr>
              <a:xfrm>
                <a:off x="8571213" y="2712289"/>
                <a:ext cx="1461257" cy="2831256"/>
              </a:xfrm>
              <a:prstGeom prst="rect">
                <a:avLst/>
              </a:prstGeom>
            </p:spPr>
          </p:pic>
          <p:sp>
            <p:nvSpPr>
              <p:cNvPr id="18" name="Arrow: Down 27">
                <a:extLst>
                  <a:ext uri="{FF2B5EF4-FFF2-40B4-BE49-F238E27FC236}">
                    <a16:creationId xmlns:a16="http://schemas.microsoft.com/office/drawing/2014/main" id="{6BCC8899-CB7C-D356-82DB-EC364E12F79C}"/>
                  </a:ext>
                </a:extLst>
              </p:cNvPr>
              <p:cNvSpPr/>
              <p:nvPr/>
            </p:nvSpPr>
            <p:spPr>
              <a:xfrm>
                <a:off x="9192704" y="2281525"/>
                <a:ext cx="218271" cy="307777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Arrow: Down 27">
                <a:extLst>
                  <a:ext uri="{FF2B5EF4-FFF2-40B4-BE49-F238E27FC236}">
                    <a16:creationId xmlns:a16="http://schemas.microsoft.com/office/drawing/2014/main" id="{3CD65320-73DC-19AC-DD77-DC47148E84F6}"/>
                  </a:ext>
                </a:extLst>
              </p:cNvPr>
              <p:cNvSpPr/>
              <p:nvPr/>
            </p:nvSpPr>
            <p:spPr>
              <a:xfrm>
                <a:off x="9192704" y="5639438"/>
                <a:ext cx="218271" cy="307777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Arrow: Down 27">
                <a:extLst>
                  <a:ext uri="{FF2B5EF4-FFF2-40B4-BE49-F238E27FC236}">
                    <a16:creationId xmlns:a16="http://schemas.microsoft.com/office/drawing/2014/main" id="{56B9518E-2306-2FE8-3C85-C42FE080485C}"/>
                  </a:ext>
                </a:extLst>
              </p:cNvPr>
              <p:cNvSpPr/>
              <p:nvPr/>
            </p:nvSpPr>
            <p:spPr>
              <a:xfrm rot="16200000">
                <a:off x="8111861" y="3472477"/>
                <a:ext cx="218271" cy="307777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Arrow: Down 27">
                <a:extLst>
                  <a:ext uri="{FF2B5EF4-FFF2-40B4-BE49-F238E27FC236}">
                    <a16:creationId xmlns:a16="http://schemas.microsoft.com/office/drawing/2014/main" id="{9100C09F-71C1-8833-839B-193758381A93}"/>
                  </a:ext>
                </a:extLst>
              </p:cNvPr>
              <p:cNvSpPr/>
              <p:nvPr/>
            </p:nvSpPr>
            <p:spPr>
              <a:xfrm rot="5400000">
                <a:off x="8111861" y="4576654"/>
                <a:ext cx="218271" cy="307777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Shape 105">
            <a:extLst>
              <a:ext uri="{FF2B5EF4-FFF2-40B4-BE49-F238E27FC236}">
                <a16:creationId xmlns:a16="http://schemas.microsoft.com/office/drawing/2014/main" id="{B5F500E5-D515-DD4D-D16D-C4D2FA3E6788}"/>
              </a:ext>
            </a:extLst>
          </p:cNvPr>
          <p:cNvSpPr txBox="1">
            <a:spLocks/>
          </p:cNvSpPr>
          <p:nvPr/>
        </p:nvSpPr>
        <p:spPr>
          <a:xfrm>
            <a:off x="776028" y="2180375"/>
            <a:ext cx="5047488" cy="34751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Roboto Slab"/>
              <a:buNone/>
              <a:defRPr sz="2000" b="0" i="0" u="none" strike="noStrike" cap="none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Roboto Slab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Gotham Book" charset="0"/>
                <a:cs typeface="Arial" panose="020B0604020202020204" pitchFamily="34" charset="0"/>
                <a:sym typeface="Roboto Slab"/>
              </a:rPr>
              <a:t>We reduce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Roboto Slab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Gotham Book" charset="0"/>
                <a:cs typeface="Arial" panose="020B0604020202020204" pitchFamily="34" charset="0"/>
                <a:sym typeface="Roboto Slab"/>
              </a:rPr>
              <a:t>carbon emissions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Roboto Slab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Gotham Book" charset="0"/>
                <a:cs typeface="Arial" panose="020B0604020202020204" pitchFamily="34" charset="0"/>
                <a:sym typeface="Roboto Slab"/>
              </a:rPr>
              <a:t>and lower cost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Roboto Slab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Gotham Book" charset="0"/>
                <a:cs typeface="Arial" panose="020B0604020202020204" pitchFamily="34" charset="0"/>
                <a:sym typeface="Roboto Slab"/>
              </a:rPr>
              <a:t>by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Gotham Book" charset="0"/>
                <a:cs typeface="Arial" panose="020B0604020202020204" pitchFamily="34" charset="0"/>
                <a:sym typeface="Roboto Slab"/>
              </a:rPr>
              <a:t>electrifying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Gotham Book" charset="0"/>
                <a:cs typeface="Arial" panose="020B0604020202020204" pitchFamily="34" charset="0"/>
                <a:sym typeface="Roboto Slab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Roboto Slab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Gotham Book" charset="0"/>
                <a:cs typeface="Arial" panose="020B0604020202020204" pitchFamily="34" charset="0"/>
                <a:sym typeface="Roboto Slab"/>
              </a:rPr>
              <a:t>chemical production</a:t>
            </a:r>
          </a:p>
        </p:txBody>
      </p:sp>
    </p:spTree>
    <p:extLst>
      <p:ext uri="{BB962C8B-B14F-4D97-AF65-F5344CB8AC3E}">
        <p14:creationId xmlns:p14="http://schemas.microsoft.com/office/powerpoint/2010/main" val="2859133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DEB19-01D5-F0B3-CB4B-6013D0785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Complementary Innovations </a:t>
            </a:r>
            <a:br>
              <a:rPr lang="en-US" dirty="0"/>
            </a:br>
            <a:r>
              <a:rPr lang="en-US" dirty="0"/>
              <a:t>Combine to Form Our </a:t>
            </a:r>
            <a:r>
              <a:rPr lang="en-US" b="1" dirty="0">
                <a:solidFill>
                  <a:schemeClr val="accent1"/>
                </a:solidFill>
              </a:rPr>
              <a:t>Disruptive Platform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CAA82-9B37-827C-7DF0-E85789CB8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hape 106">
            <a:extLst>
              <a:ext uri="{FF2B5EF4-FFF2-40B4-BE49-F238E27FC236}">
                <a16:creationId xmlns:a16="http://schemas.microsoft.com/office/drawing/2014/main" id="{BC993CAD-3A20-A569-2BD0-D2591B2BB5AC}"/>
              </a:ext>
            </a:extLst>
          </p:cNvPr>
          <p:cNvSpPr txBox="1">
            <a:spLocks/>
          </p:cNvSpPr>
          <p:nvPr/>
        </p:nvSpPr>
        <p:spPr>
          <a:xfrm>
            <a:off x="1899705" y="1708990"/>
            <a:ext cx="3430648" cy="899988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◎"/>
              <a:defRPr sz="30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○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◉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Source Sans Pro"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Science Innovation: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Source Sans Pro"/>
              <a:buNone/>
              <a:tabLst/>
              <a:defRPr/>
            </a:pPr>
            <a:r>
              <a:rPr kumimoji="0" lang="en-US" sz="1600" b="1" u="none" strike="noStrike" kern="1200" cap="all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Black" panose="020B0604020202020204" pitchFamily="34" charset="0"/>
                <a:cs typeface="Arial Black" panose="020B0604020202020204" pitchFamily="34" charset="0"/>
                <a:sym typeface="Source Sans Pro"/>
              </a:rPr>
              <a:t>Photocatalyst Platform</a:t>
            </a:r>
          </a:p>
        </p:txBody>
      </p:sp>
      <p:sp>
        <p:nvSpPr>
          <p:cNvPr id="6" name="Shape 106">
            <a:extLst>
              <a:ext uri="{FF2B5EF4-FFF2-40B4-BE49-F238E27FC236}">
                <a16:creationId xmlns:a16="http://schemas.microsoft.com/office/drawing/2014/main" id="{A23608A5-D4AF-9535-A05C-AE186C94F93C}"/>
              </a:ext>
            </a:extLst>
          </p:cNvPr>
          <p:cNvSpPr txBox="1">
            <a:spLocks/>
          </p:cNvSpPr>
          <p:nvPr/>
        </p:nvSpPr>
        <p:spPr>
          <a:xfrm>
            <a:off x="6948031" y="1708989"/>
            <a:ext cx="3924898" cy="722117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◎"/>
              <a:defRPr sz="30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○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◉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Source Sans Pro"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Engineering Innovation: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ct val="100000"/>
              <a:buFont typeface="Source Sans Pro"/>
              <a:buNone/>
              <a:tabLst/>
              <a:defRPr/>
            </a:pPr>
            <a:r>
              <a:rPr kumimoji="0" lang="en-US" sz="1600" b="1" u="none" strike="noStrike" kern="1200" cap="all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Black" panose="020B0604020202020204" pitchFamily="34" charset="0"/>
                <a:cs typeface="Arial Black" panose="020B0604020202020204" pitchFamily="34" charset="0"/>
                <a:sym typeface="Source Sans Pro"/>
              </a:rPr>
              <a:t>Universal Reactor Platform</a:t>
            </a:r>
          </a:p>
        </p:txBody>
      </p:sp>
      <p:sp>
        <p:nvSpPr>
          <p:cNvPr id="7" name="Shape 106">
            <a:extLst>
              <a:ext uri="{FF2B5EF4-FFF2-40B4-BE49-F238E27FC236}">
                <a16:creationId xmlns:a16="http://schemas.microsoft.com/office/drawing/2014/main" id="{A15E0593-AB58-C36E-8D25-10CC7260F86D}"/>
              </a:ext>
            </a:extLst>
          </p:cNvPr>
          <p:cNvSpPr txBox="1">
            <a:spLocks/>
          </p:cNvSpPr>
          <p:nvPr/>
        </p:nvSpPr>
        <p:spPr>
          <a:xfrm>
            <a:off x="7171262" y="4325850"/>
            <a:ext cx="3355848" cy="1854864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◎"/>
              <a:defRPr sz="30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○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◉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One reactor design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multiple reactions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ource Sans Pro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Flexible, low maintenance, zero-</a:t>
            </a:r>
            <a: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mission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ource Sans Pro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Low-cost materials: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Lower Capex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ource Sans Pro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High efficiency: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Lower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Opex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8" name="Shape 106">
            <a:extLst>
              <a:ext uri="{FF2B5EF4-FFF2-40B4-BE49-F238E27FC236}">
                <a16:creationId xmlns:a16="http://schemas.microsoft.com/office/drawing/2014/main" id="{4DA325D8-22E3-C97D-9802-6913EFCA389B}"/>
              </a:ext>
            </a:extLst>
          </p:cNvPr>
          <p:cNvSpPr txBox="1">
            <a:spLocks/>
          </p:cNvSpPr>
          <p:nvPr/>
        </p:nvSpPr>
        <p:spPr>
          <a:xfrm>
            <a:off x="1919370" y="4325850"/>
            <a:ext cx="3355848" cy="1861477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◎"/>
              <a:defRPr sz="30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○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Char char="◉"/>
              <a:defRPr sz="24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FD8DC"/>
              </a:buClr>
              <a:buSzPct val="100000"/>
              <a:buFont typeface="Source Sans Pro"/>
              <a:buNone/>
              <a:defRPr sz="1800" b="0" i="0" u="none" strike="noStrike" cap="none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World’s first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ultra-high performance photocatalyst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ource Sans Pro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Multiple catalysts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already developed       for different reactions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Based on peer-reviewed nanotechnology from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ource Sans Pro"/>
              </a:rPr>
              <a:t>Rice University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6F88576-2AA0-E670-8616-874DBA971ED3}"/>
              </a:ext>
            </a:extLst>
          </p:cNvPr>
          <p:cNvGrpSpPr/>
          <p:nvPr/>
        </p:nvGrpSpPr>
        <p:grpSpPr>
          <a:xfrm>
            <a:off x="2081965" y="2608978"/>
            <a:ext cx="3030658" cy="1519833"/>
            <a:chOff x="930373" y="3087976"/>
            <a:chExt cx="3030658" cy="1519833"/>
          </a:xfrm>
        </p:grpSpPr>
        <p:pic>
          <p:nvPicPr>
            <p:cNvPr id="11" name="Picture 10" descr="A picture containing transport&#10;&#10;Description automatically generated">
              <a:extLst>
                <a:ext uri="{FF2B5EF4-FFF2-40B4-BE49-F238E27FC236}">
                  <a16:creationId xmlns:a16="http://schemas.microsoft.com/office/drawing/2014/main" id="{3F59320C-E045-C911-0167-C33E4A62AF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0373" y="3615846"/>
              <a:ext cx="1049892" cy="99196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2B25B1A-0892-5424-4FA7-3B1A76646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9650" y="3576543"/>
              <a:ext cx="1021381" cy="100390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A53DD5-9536-1D5C-26DF-7061D7998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886810" y="3087976"/>
              <a:ext cx="1052840" cy="1030674"/>
            </a:xfrm>
            <a:prstGeom prst="rect">
              <a:avLst/>
            </a:prstGeom>
            <a:effectLst/>
          </p:spPr>
        </p:pic>
      </p:grpSp>
      <p:sp>
        <p:nvSpPr>
          <p:cNvPr id="14" name="Half Frame 13">
            <a:extLst>
              <a:ext uri="{FF2B5EF4-FFF2-40B4-BE49-F238E27FC236}">
                <a16:creationId xmlns:a16="http://schemas.microsoft.com/office/drawing/2014/main" id="{5D2AD269-860A-3BC2-4535-B31BA68FAF94}"/>
              </a:ext>
            </a:extLst>
          </p:cNvPr>
          <p:cNvSpPr/>
          <p:nvPr/>
        </p:nvSpPr>
        <p:spPr>
          <a:xfrm rot="8100000">
            <a:off x="5831944" y="3041640"/>
            <a:ext cx="722226" cy="722226"/>
          </a:xfrm>
          <a:prstGeom prst="halfFram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760990-881F-5321-C118-A7470A1E9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9196" y="2577604"/>
            <a:ext cx="2079980" cy="168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28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28F1F-7691-3D22-5704-4C0EA747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Syzygy Primary Pathways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88BD9-9949-90B1-F3E2-6AA75728E5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PLATFORM TECHNOLOGY ALLOWS MARKET ENTRY WITH MULTIPLE PATHWAYS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919764-CF7B-8F35-E798-578B5849FB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D28DA7-1E52-244A-879E-AAE854287A7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2BFA0D-24FE-3722-04CF-F9F088C42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143" b="-31143"/>
          <a:stretch/>
        </p:blipFill>
        <p:spPr>
          <a:xfrm>
            <a:off x="1068028" y="1811027"/>
            <a:ext cx="914400" cy="14839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ECBFA-B743-27A1-0363-A9DCAA9EF2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142" b="-31142"/>
          <a:stretch/>
        </p:blipFill>
        <p:spPr>
          <a:xfrm>
            <a:off x="4838685" y="1811026"/>
            <a:ext cx="914400" cy="1483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9D31B2-7666-907A-B72C-E90B174E9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8952" y="1797524"/>
            <a:ext cx="1445131" cy="14839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937A97-C435-4A5F-14D4-904915BEA4C6}"/>
              </a:ext>
            </a:extLst>
          </p:cNvPr>
          <p:cNvSpPr txBox="1"/>
          <p:nvPr/>
        </p:nvSpPr>
        <p:spPr>
          <a:xfrm>
            <a:off x="1062164" y="3223978"/>
            <a:ext cx="2581165" cy="1163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Ammonia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Cracking to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0A1CA0-D4B3-D8A6-375C-F517EA353A12}"/>
              </a:ext>
            </a:extLst>
          </p:cNvPr>
          <p:cNvSpPr txBox="1"/>
          <p:nvPr/>
        </p:nvSpPr>
        <p:spPr>
          <a:xfrm>
            <a:off x="845438" y="4822266"/>
            <a:ext cx="3355848" cy="1403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latin typeface="+mj-lt"/>
                <a:cs typeface="Arial" panose="020B0604020202020204" pitchFamily="34" charset="0"/>
              </a:rPr>
              <a:t>Our zero-emissions hydrogen solution leverages renewable electricity to transform green ammonia into clean hydrogen.</a:t>
            </a:r>
          </a:p>
          <a:p>
            <a:pPr>
              <a:lnSpc>
                <a:spcPct val="110000"/>
              </a:lnSpc>
            </a:pPr>
            <a:endParaRPr lang="en-US" sz="1400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chemeClr val="accent1"/>
                </a:solidFill>
                <a:latin typeface="+mj-lt"/>
              </a:rPr>
              <a:t>Save 25% compared to electrolysis</a:t>
            </a:r>
            <a:endParaRPr lang="en-US" sz="14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0A61D6-CE80-5DA2-F295-D80F19F4B5AF}"/>
              </a:ext>
            </a:extLst>
          </p:cNvPr>
          <p:cNvCxnSpPr>
            <a:cxnSpLocks/>
          </p:cNvCxnSpPr>
          <p:nvPr/>
        </p:nvCxnSpPr>
        <p:spPr>
          <a:xfrm>
            <a:off x="4617757" y="3062822"/>
            <a:ext cx="0" cy="149597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CBE67AC-0B85-4825-88EB-A15C5394C520}"/>
              </a:ext>
            </a:extLst>
          </p:cNvPr>
          <p:cNvSpPr txBox="1"/>
          <p:nvPr/>
        </p:nvSpPr>
        <p:spPr>
          <a:xfrm>
            <a:off x="4823211" y="3223978"/>
            <a:ext cx="2581165" cy="1163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Greenhouse Gas to 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CCB991-9CC4-1F46-7B78-AD65E1ED72F8}"/>
              </a:ext>
            </a:extLst>
          </p:cNvPr>
          <p:cNvSpPr txBox="1"/>
          <p:nvPr/>
        </p:nvSpPr>
        <p:spPr>
          <a:xfrm>
            <a:off x="8378952" y="4822266"/>
            <a:ext cx="3355848" cy="1403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latin typeface="+mj-lt"/>
                <a:cs typeface="Arial" panose="020B0604020202020204" pitchFamily="34" charset="0"/>
              </a:rPr>
              <a:t>Our solution eliminates combustion from traditional greenhouse-gas-heavy steam-methane reforming, making blue or biogas derived H</a:t>
            </a:r>
            <a:r>
              <a:rPr lang="en-US" sz="1400" baseline="-25000" dirty="0">
                <a:latin typeface="+mj-lt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+mj-lt"/>
                <a:cs typeface="Arial" panose="020B0604020202020204" pitchFamily="34" charset="0"/>
              </a:rPr>
              <a:t> even more economical</a:t>
            </a:r>
          </a:p>
          <a:p>
            <a:pPr>
              <a:lnSpc>
                <a:spcPct val="110000"/>
              </a:lnSpc>
            </a:pPr>
            <a:endParaRPr lang="en-US" sz="1400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chemeClr val="accent1"/>
                </a:solidFill>
                <a:latin typeface="+mj-lt"/>
              </a:rPr>
              <a:t>Save 22% over conventional SMR</a:t>
            </a:r>
            <a:endParaRPr lang="en-US" sz="14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4A18B0-767C-2F84-EC50-C535269E43AC}"/>
              </a:ext>
            </a:extLst>
          </p:cNvPr>
          <p:cNvSpPr txBox="1"/>
          <p:nvPr/>
        </p:nvSpPr>
        <p:spPr>
          <a:xfrm>
            <a:off x="8577976" y="3223978"/>
            <a:ext cx="2581165" cy="1163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Combustion Free Steam Reforming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1166A2-C0A4-A826-B7F9-661CD2113294}"/>
              </a:ext>
            </a:extLst>
          </p:cNvPr>
          <p:cNvSpPr txBox="1"/>
          <p:nvPr/>
        </p:nvSpPr>
        <p:spPr>
          <a:xfrm>
            <a:off x="4612195" y="4822266"/>
            <a:ext cx="3355848" cy="1403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latin typeface="+mj-lt"/>
                <a:cs typeface="Arial" panose="020B0604020202020204" pitchFamily="34" charset="0"/>
              </a:rPr>
              <a:t>Our GHG-to-value solution processes the GHGs CO</a:t>
            </a:r>
            <a:r>
              <a:rPr lang="en-US" sz="1400" baseline="-25000" dirty="0">
                <a:latin typeface="+mj-lt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+mj-lt"/>
                <a:cs typeface="Arial" panose="020B0604020202020204" pitchFamily="34" charset="0"/>
              </a:rPr>
              <a:t> and Methane into sustainable fuels and methanol. </a:t>
            </a:r>
          </a:p>
          <a:p>
            <a:pPr>
              <a:lnSpc>
                <a:spcPct val="110000"/>
              </a:lnSpc>
            </a:pPr>
            <a:endParaRPr lang="en-US" sz="1400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US" sz="1400" dirty="0"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chemeClr val="accent1"/>
                </a:solidFill>
                <a:latin typeface="+mj-lt"/>
              </a:rPr>
              <a:t>Cut cost of SAF &amp; methanol by 45%</a:t>
            </a:r>
            <a:endParaRPr lang="en-US" sz="14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7525E7B-309B-B362-9124-E295BAE9029E}"/>
              </a:ext>
            </a:extLst>
          </p:cNvPr>
          <p:cNvCxnSpPr>
            <a:cxnSpLocks/>
          </p:cNvCxnSpPr>
          <p:nvPr/>
        </p:nvCxnSpPr>
        <p:spPr>
          <a:xfrm>
            <a:off x="8372522" y="3062822"/>
            <a:ext cx="0" cy="149597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842192-30FD-4CCF-B886-00251BE11F5B}"/>
              </a:ext>
            </a:extLst>
          </p:cNvPr>
          <p:cNvCxnSpPr>
            <a:cxnSpLocks/>
          </p:cNvCxnSpPr>
          <p:nvPr/>
        </p:nvCxnSpPr>
        <p:spPr>
          <a:xfrm>
            <a:off x="862187" y="3062822"/>
            <a:ext cx="0" cy="149597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703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77A9D-468D-B653-A241-A5218EEED0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28DA7-1E52-244A-879E-AAE854287A7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2093A8AC-50BA-E33E-9A80-5A34FA3DA4F8}"/>
              </a:ext>
            </a:extLst>
          </p:cNvPr>
          <p:cNvSpPr txBox="1">
            <a:spLocks/>
          </p:cNvSpPr>
          <p:nvPr/>
        </p:nvSpPr>
        <p:spPr>
          <a:xfrm>
            <a:off x="885406" y="1753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31946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Poised for Success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3DC50713-D55E-87B2-DAD3-81431B574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018" y="1215926"/>
            <a:ext cx="10515600" cy="717550"/>
          </a:xfrm>
        </p:spPr>
        <p:txBody>
          <a:bodyPr>
            <a:normAutofit/>
          </a:bodyPr>
          <a:lstStyle/>
          <a:p>
            <a:r>
              <a:rPr lang="en-US" sz="1800" b="0" dirty="0">
                <a:solidFill>
                  <a:srgbClr val="3A6E8B"/>
                </a:solidFill>
              </a:rPr>
              <a:t>Syzygy Attracts Investors and Customers from Across the World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B3AD77B-5548-DEEB-DDA5-B5BC07B39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97" y="1786018"/>
            <a:ext cx="5314022" cy="2312255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F5361E-DF4A-A94B-7A6C-69DBBA3228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298" y="4272539"/>
            <a:ext cx="5314021" cy="201790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C0ABF7-8900-0135-C59E-B6B665DBAD67}"/>
              </a:ext>
            </a:extLst>
          </p:cNvPr>
          <p:cNvSpPr/>
          <p:nvPr/>
        </p:nvSpPr>
        <p:spPr>
          <a:xfrm>
            <a:off x="6651213" y="3998696"/>
            <a:ext cx="4793064" cy="20956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0" t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0A1B2B"/>
              </a:solidFill>
              <a:effectLst/>
              <a:uLnTx/>
              <a:uFillTx/>
              <a:latin typeface="Avenir" panose="02000503020000020003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E98364-0625-716B-9E6C-73C5D9D79204}"/>
              </a:ext>
            </a:extLst>
          </p:cNvPr>
          <p:cNvSpPr/>
          <p:nvPr/>
        </p:nvSpPr>
        <p:spPr>
          <a:xfrm>
            <a:off x="6320800" y="1918050"/>
            <a:ext cx="5681384" cy="51245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Series C 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02F4CD-AF46-D539-5888-85E6690FAF50}"/>
              </a:ext>
            </a:extLst>
          </p:cNvPr>
          <p:cNvSpPr txBox="1"/>
          <p:nvPr/>
        </p:nvSpPr>
        <p:spPr>
          <a:xfrm>
            <a:off x="6320799" y="2591290"/>
            <a:ext cx="5681385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FCCC0">
                    <a:lumMod val="75000"/>
                  </a:srgbClr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Capital Raised: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1B2B"/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 $76mm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FCCC0">
                    <a:lumMod val="75000"/>
                  </a:srgbClr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Lead Investor: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A1B2B"/>
              </a:solidFill>
              <a:effectLst/>
              <a:uLnTx/>
              <a:uFillTx/>
              <a:latin typeface="Avenir" panose="02000503020000020003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FCCC0">
                    <a:lumMod val="75000"/>
                  </a:srgbClr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Strategic Investors: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966820-BCE3-1024-8746-14102A8FAF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453" y="2915029"/>
            <a:ext cx="1276481" cy="670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E19C3C-E954-3C12-4BFD-C131F67383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3058" y="4269256"/>
            <a:ext cx="679581" cy="759532"/>
          </a:xfrm>
          <a:prstGeom prst="rect">
            <a:avLst/>
          </a:prstGeom>
        </p:spPr>
      </p:pic>
      <p:pic>
        <p:nvPicPr>
          <p:cNvPr id="14" name="Picture 6" descr="Saudi Aramco Logo and symbol, meaning, history, PNG">
            <a:extLst>
              <a:ext uri="{FF2B5EF4-FFF2-40B4-BE49-F238E27FC236}">
                <a16:creationId xmlns:a16="http://schemas.microsoft.com/office/drawing/2014/main" id="{F22C0D72-F1DE-E18B-0888-B7EC97570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7145" y="4065143"/>
            <a:ext cx="1673740" cy="105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Toyota Logo History: Toyota Symbol Meaning And Evolution">
            <a:extLst>
              <a:ext uri="{FF2B5EF4-FFF2-40B4-BE49-F238E27FC236}">
                <a16:creationId xmlns:a16="http://schemas.microsoft.com/office/drawing/2014/main" id="{0EC83FFE-1A6B-6E14-FAC1-801D082F3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8190" y="5036243"/>
            <a:ext cx="1233122" cy="7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AA70E08-594A-27A1-300C-7A7BEEAF9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3165" y="5312792"/>
            <a:ext cx="1789160" cy="27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BP Logo PNG Vector (EPS) Free Download">
            <a:extLst>
              <a:ext uri="{FF2B5EF4-FFF2-40B4-BE49-F238E27FC236}">
                <a16:creationId xmlns:a16="http://schemas.microsoft.com/office/drawing/2014/main" id="{4E09B42B-30F1-7A25-3B04-D990124E0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9904" y="4217648"/>
            <a:ext cx="672816" cy="89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55ED4F-CCDC-AFC0-2956-EE75FAE9E5C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8532" y="5766761"/>
            <a:ext cx="3578335" cy="216388"/>
          </a:xfrm>
          <a:prstGeom prst="rect">
            <a:avLst/>
          </a:prstGeom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E88F654F-B6D6-C450-60A0-8927A00F7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9432" y="4250454"/>
            <a:ext cx="924274" cy="75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4A93E8CE-8D66-EAF6-C747-AD3A431573C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44178" y="5131719"/>
            <a:ext cx="1185938" cy="47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06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503B-A61D-DFE1-BC3B-8BF056A40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360"/>
            <a:ext cx="9148011" cy="1325563"/>
          </a:xfrm>
        </p:spPr>
        <p:txBody>
          <a:bodyPr>
            <a:noAutofit/>
          </a:bodyPr>
          <a:lstStyle/>
          <a:p>
            <a:r>
              <a:rPr lang="en-US" dirty="0"/>
              <a:t>Leading Global Partners Drive Strong Commercialization and Impact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5EDF7E-A7FF-4E26-4632-792D9AACC1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28DA7-1E52-244A-879E-AAE854287A7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4009F94-C315-C940-A2BC-8553589363A1}"/>
              </a:ext>
            </a:extLst>
          </p:cNvPr>
          <p:cNvSpPr/>
          <p:nvPr/>
        </p:nvSpPr>
        <p:spPr>
          <a:xfrm>
            <a:off x="838198" y="1780923"/>
            <a:ext cx="3429001" cy="7078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Zero-Emission H</a:t>
            </a:r>
            <a:r>
              <a:rPr kumimoji="0" lang="en-US" sz="2000" b="1" i="0" u="none" strike="noStrike" kern="1200" cap="none" spc="0" normalizeH="0" baseline="-25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 South Korea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A937169-6108-1E29-04C7-34A4850ABBB2}"/>
              </a:ext>
            </a:extLst>
          </p:cNvPr>
          <p:cNvSpPr/>
          <p:nvPr/>
        </p:nvSpPr>
        <p:spPr>
          <a:xfrm>
            <a:off x="4558283" y="1780923"/>
            <a:ext cx="3429001" cy="707886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</a:t>
            </a:r>
            <a:r>
              <a:rPr kumimoji="0" lang="en-US" sz="2000" b="1" i="0" u="none" strike="noStrike" kern="1200" cap="none" spc="0" normalizeH="0" baseline="-25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-to-Jet Fuel in North Carolina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034356F-09A5-3FDC-2A31-D548DC2935CC}"/>
              </a:ext>
            </a:extLst>
          </p:cNvPr>
          <p:cNvSpPr/>
          <p:nvPr/>
        </p:nvSpPr>
        <p:spPr>
          <a:xfrm>
            <a:off x="8271710" y="1780923"/>
            <a:ext cx="3429001" cy="7078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Zero-Emission H</a:t>
            </a:r>
            <a:r>
              <a:rPr kumimoji="0" lang="en-US" sz="2000" b="1" i="0" u="none" strike="noStrike" kern="1200" cap="none" spc="0" normalizeH="0" baseline="-25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 California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3514088-A980-DAD5-D09D-38214CEC5E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76" b="17293"/>
          <a:stretch/>
        </p:blipFill>
        <p:spPr>
          <a:xfrm>
            <a:off x="992955" y="2553308"/>
            <a:ext cx="3119486" cy="13626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25" name="Picture 2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88CB755-E57A-749C-2FFC-ED0587333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772" y="2553390"/>
            <a:ext cx="1361254" cy="13624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29" name="Picture 4" descr="See the source image">
            <a:extLst>
              <a:ext uri="{FF2B5EF4-FFF2-40B4-BE49-F238E27FC236}">
                <a16:creationId xmlns:a16="http://schemas.microsoft.com/office/drawing/2014/main" id="{ADA8A3D0-0446-4747-56F3-0590C5CE9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2" b="28174"/>
          <a:stretch/>
        </p:blipFill>
        <p:spPr bwMode="auto">
          <a:xfrm>
            <a:off x="1019785" y="4066421"/>
            <a:ext cx="1423185" cy="60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See the source image">
            <a:extLst>
              <a:ext uri="{FF2B5EF4-FFF2-40B4-BE49-F238E27FC236}">
                <a16:creationId xmlns:a16="http://schemas.microsoft.com/office/drawing/2014/main" id="{DC266F91-3A8C-892B-0DAB-E83A31DF1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231" y="4201867"/>
            <a:ext cx="1560252" cy="33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>
            <a:extLst>
              <a:ext uri="{FF2B5EF4-FFF2-40B4-BE49-F238E27FC236}">
                <a16:creationId xmlns:a16="http://schemas.microsoft.com/office/drawing/2014/main" id="{870CAC6B-312F-88F7-C2EA-849795A39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704" y="4086422"/>
            <a:ext cx="688511" cy="56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6DEA1B3B-3B86-8388-44EE-869865A3B564}"/>
              </a:ext>
            </a:extLst>
          </p:cNvPr>
          <p:cNvSpPr/>
          <p:nvPr/>
        </p:nvSpPr>
        <p:spPr>
          <a:xfrm>
            <a:off x="7097842" y="3984178"/>
            <a:ext cx="857799" cy="7702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A1B2B"/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Global Energy Major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8CEF8AF-D870-C4B7-8907-DF4BCB1F42A4}"/>
              </a:ext>
            </a:extLst>
          </p:cNvPr>
          <p:cNvSpPr/>
          <p:nvPr/>
        </p:nvSpPr>
        <p:spPr>
          <a:xfrm>
            <a:off x="9233752" y="3985270"/>
            <a:ext cx="1504915" cy="7680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0A1B2B"/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U.S.-Based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0A1B2B"/>
                </a:solidFill>
                <a:effectLst/>
                <a:uLnTx/>
                <a:uFillTx/>
                <a:latin typeface="Avenir" panose="02000503020000020003"/>
                <a:ea typeface="+mn-ea"/>
                <a:cs typeface="+mn-cs"/>
              </a:rPr>
              <a:t>Global Integrated Energy Major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0DDF00-3B4D-E716-BA63-E5C5BB79B2BA}"/>
              </a:ext>
            </a:extLst>
          </p:cNvPr>
          <p:cNvSpPr txBox="1"/>
          <p:nvPr/>
        </p:nvSpPr>
        <p:spPr>
          <a:xfrm>
            <a:off x="8361883" y="2517730"/>
            <a:ext cx="3108960" cy="1433777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0303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Ammonia splitting field trial with a Global Energy Major testing multiple use cases for P-DA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310C13F-0876-E1D7-24DE-5910FE5EFBB1}"/>
              </a:ext>
            </a:extLst>
          </p:cNvPr>
          <p:cNvCxnSpPr>
            <a:cxnSpLocks/>
          </p:cNvCxnSpPr>
          <p:nvPr/>
        </p:nvCxnSpPr>
        <p:spPr>
          <a:xfrm>
            <a:off x="4410075" y="1780923"/>
            <a:ext cx="0" cy="458177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505B7DB-B186-088A-73AB-871F39F76128}"/>
              </a:ext>
            </a:extLst>
          </p:cNvPr>
          <p:cNvCxnSpPr>
            <a:cxnSpLocks/>
          </p:cNvCxnSpPr>
          <p:nvPr/>
        </p:nvCxnSpPr>
        <p:spPr>
          <a:xfrm>
            <a:off x="8105775" y="1780923"/>
            <a:ext cx="0" cy="458177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0C78008-F011-4D40-5B94-E02DEFC877C8}"/>
              </a:ext>
            </a:extLst>
          </p:cNvPr>
          <p:cNvSpPr txBox="1"/>
          <p:nvPr/>
        </p:nvSpPr>
        <p:spPr>
          <a:xfrm>
            <a:off x="4597111" y="4900443"/>
            <a:ext cx="3359725" cy="115447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303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“We are excited about the opportunity to collaborate with Syzygy to test and assist in the scale-up of this promising technology.”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303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 RTI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6646FB7-8ABB-159B-3202-B0D806723D4B}"/>
              </a:ext>
            </a:extLst>
          </p:cNvPr>
          <p:cNvSpPr txBox="1"/>
          <p:nvPr/>
        </p:nvSpPr>
        <p:spPr>
          <a:xfrm>
            <a:off x="929984" y="4900443"/>
            <a:ext cx="3359725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303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“We are proud to engage in scaling up the groundbreaking technology Syzygy has developed, and we are confident its application with LOTTE Chemical HQ will yield successful results.”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3031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 Sumitomo</a:t>
            </a:r>
          </a:p>
        </p:txBody>
      </p:sp>
      <p:pic>
        <p:nvPicPr>
          <p:cNvPr id="5" name="Picture 6" descr="See the source image">
            <a:extLst>
              <a:ext uri="{FF2B5EF4-FFF2-40B4-BE49-F238E27FC236}">
                <a16:creationId xmlns:a16="http://schemas.microsoft.com/office/drawing/2014/main" id="{7BAC4081-D0AA-FAD5-45C6-3DC80839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56" y="4222852"/>
            <a:ext cx="1560252" cy="33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350797"/>
      </p:ext>
    </p:extLst>
  </p:cSld>
  <p:clrMapOvr>
    <a:masterClrMapping/>
  </p:clrMapOvr>
</p:sld>
</file>

<file path=ppt/theme/theme1.xml><?xml version="1.0" encoding="utf-8"?>
<a:theme xmlns:a="http://schemas.openxmlformats.org/drawingml/2006/main" name="SYZYGY">
  <a:themeElements>
    <a:clrScheme name="Syzygy">
      <a:dk1>
        <a:srgbClr val="03031F"/>
      </a:dk1>
      <a:lt1>
        <a:srgbClr val="FFFFFF"/>
      </a:lt1>
      <a:dk2>
        <a:srgbClr val="031946"/>
      </a:dk2>
      <a:lt2>
        <a:srgbClr val="ECEDE8"/>
      </a:lt2>
      <a:accent1>
        <a:srgbClr val="012BD9"/>
      </a:accent1>
      <a:accent2>
        <a:srgbClr val="1CB6E0"/>
      </a:accent2>
      <a:accent3>
        <a:srgbClr val="7DDF5B"/>
      </a:accent3>
      <a:accent4>
        <a:srgbClr val="077C7D"/>
      </a:accent4>
      <a:accent5>
        <a:srgbClr val="FFB84F"/>
      </a:accent5>
      <a:accent6>
        <a:srgbClr val="CB5555"/>
      </a:accent6>
      <a:hlink>
        <a:srgbClr val="2667F6"/>
      </a:hlink>
      <a:folHlink>
        <a:srgbClr val="0CF8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yzygy-master-slides-v4" id="{304D908E-332D-4240-8C73-2DF4D4D929B1}" vid="{0258B81A-191E-7340-AD18-3EC3AEB59700}"/>
    </a:ext>
  </a:extLst>
</a:theme>
</file>

<file path=ppt/theme/theme2.xml><?xml version="1.0" encoding="utf-8"?>
<a:theme xmlns:a="http://schemas.openxmlformats.org/drawingml/2006/main" name="2_SYZYGY">
  <a:themeElements>
    <a:clrScheme name="SYZYGY">
      <a:dk1>
        <a:srgbClr val="03031F"/>
      </a:dk1>
      <a:lt1>
        <a:srgbClr val="FFFFFF"/>
      </a:lt1>
      <a:dk2>
        <a:srgbClr val="031946"/>
      </a:dk2>
      <a:lt2>
        <a:srgbClr val="ECEDE8"/>
      </a:lt2>
      <a:accent1>
        <a:srgbClr val="012BD9"/>
      </a:accent1>
      <a:accent2>
        <a:srgbClr val="1CB6E0"/>
      </a:accent2>
      <a:accent3>
        <a:srgbClr val="B4C3FA"/>
      </a:accent3>
      <a:accent4>
        <a:srgbClr val="0068A3"/>
      </a:accent4>
      <a:accent5>
        <a:srgbClr val="2000A9"/>
      </a:accent5>
      <a:accent6>
        <a:srgbClr val="2667F6"/>
      </a:accent6>
      <a:hlink>
        <a:srgbClr val="012BD9"/>
      </a:hlink>
      <a:folHlink>
        <a:srgbClr val="0CF8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yzygy-master-slides-v2" id="{8BD23E9E-B8E2-2B47-AF67-7939EDD95764}" vid="{DAF05875-317B-DE4F-9C42-252A2C57386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2e578f-a00a-4c79-831c-dd97ca25b452" xsi:nil="true"/>
    <lcf76f155ced4ddcb4097134ff3c332f xmlns="af396394-d479-4530-95e5-ff0dfccf322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A8E89B01746C448057A09A02950A23" ma:contentTypeVersion="16" ma:contentTypeDescription="Create a new document." ma:contentTypeScope="" ma:versionID="c96082ad465ab316ecabb21664bef0d7">
  <xsd:schema xmlns:xsd="http://www.w3.org/2001/XMLSchema" xmlns:xs="http://www.w3.org/2001/XMLSchema" xmlns:p="http://schemas.microsoft.com/office/2006/metadata/properties" xmlns:ns2="af396394-d479-4530-95e5-ff0dfccf322d" xmlns:ns3="f42e578f-a00a-4c79-831c-dd97ca25b452" targetNamespace="http://schemas.microsoft.com/office/2006/metadata/properties" ma:root="true" ma:fieldsID="994bd93343b65d83c2af337e33f55375" ns2:_="" ns3:_="">
    <xsd:import namespace="af396394-d479-4530-95e5-ff0dfccf322d"/>
    <xsd:import namespace="f42e578f-a00a-4c79-831c-dd97ca25b4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396394-d479-4530-95e5-ff0dfccf32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ab6266c-64e6-469c-89a6-7e2cfb1b03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e578f-a00a-4c79-831c-dd97ca25b45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efb87d-cd97-45cf-a1cc-4c05ef7cb359}" ma:internalName="TaxCatchAll" ma:showField="CatchAllData" ma:web="f42e578f-a00a-4c79-831c-dd97ca25b4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09DC9D-AA8E-4F70-A710-BD7584FF8B9C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4ce3bcfb-ede1-4aa6-8d26-4a910433a6f9"/>
    <ds:schemaRef ds:uri="http://schemas.microsoft.com/office/infopath/2007/PartnerControls"/>
    <ds:schemaRef ds:uri="323661d3-189d-4b01-998b-2335d5f6d5d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DDB3505-22FD-42EE-87F7-1453F5E319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E88FAB-BF94-4D42-A9B9-698E5414C354}"/>
</file>

<file path=docProps/app.xml><?xml version="1.0" encoding="utf-8"?>
<Properties xmlns="http://schemas.openxmlformats.org/officeDocument/2006/extended-properties" xmlns:vt="http://schemas.openxmlformats.org/officeDocument/2006/docPropsVTypes">
  <Template>SYZYGY</Template>
  <TotalTime>2173</TotalTime>
  <Words>456</Words>
  <Application>Microsoft Office PowerPoint</Application>
  <PresentationFormat>Widescreen</PresentationFormat>
  <Paragraphs>109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Avenir</vt:lpstr>
      <vt:lpstr>Calibri</vt:lpstr>
      <vt:lpstr>Roboto Slab</vt:lpstr>
      <vt:lpstr>Source Sans Pro</vt:lpstr>
      <vt:lpstr>SYZYGY</vt:lpstr>
      <vt:lpstr>2_SYZYGY</vt:lpstr>
      <vt:lpstr>PowerPoint Presentation</vt:lpstr>
      <vt:lpstr>The &gt;$1 Trillion Chemical Value Chain  Forms a Foundation for Modern Society</vt:lpstr>
      <vt:lpstr>The Problem: Chemical Manufacturing  Today is Powered by Fossil Fuel Combustion</vt:lpstr>
      <vt:lpstr>The Solution: Syzygy’s Reactors Replace  Fossil Fuel Combustion with Renewable Electricity</vt:lpstr>
      <vt:lpstr>Two Complementary Innovations  Combine to Form Our Disruptive Platform</vt:lpstr>
      <vt:lpstr>Syzygy Primary Pathways</vt:lpstr>
      <vt:lpstr>PowerPoint Presentation</vt:lpstr>
      <vt:lpstr>Leading Global Partners Drive Strong Commercialization and Impact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Shawn Camfield</dc:creator>
  <cp:lastModifiedBy>Trevor Best</cp:lastModifiedBy>
  <cp:revision>81</cp:revision>
  <dcterms:created xsi:type="dcterms:W3CDTF">2023-02-28T22:36:59Z</dcterms:created>
  <dcterms:modified xsi:type="dcterms:W3CDTF">2023-03-28T23:17:39Z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0x010100AB86E4905217854CB2189D4CD2153E18</vt:lpwstr>
  </property>
</Properties>
</file>