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notesMasterIdLst>
    <p:notesMasterId r:id="rId19"/>
  </p:notesMasterIdLst>
  <p:sldIdLst>
    <p:sldId id="2147376289" r:id="rId5"/>
    <p:sldId id="4749" r:id="rId6"/>
    <p:sldId id="2147376297" r:id="rId7"/>
    <p:sldId id="2147375161" r:id="rId8"/>
    <p:sldId id="2147375163" r:id="rId9"/>
    <p:sldId id="2147376290" r:id="rId10"/>
    <p:sldId id="2147376291" r:id="rId11"/>
    <p:sldId id="2147376294" r:id="rId12"/>
    <p:sldId id="2147376292" r:id="rId13"/>
    <p:sldId id="2147376295" r:id="rId14"/>
    <p:sldId id="2147376298" r:id="rId15"/>
    <p:sldId id="2147376296" r:id="rId16"/>
    <p:sldId id="2147376293" r:id="rId17"/>
    <p:sldId id="214737630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F8D"/>
    <a:srgbClr val="EDB200"/>
    <a:srgbClr val="FFA7A7"/>
    <a:srgbClr val="FF9900"/>
    <a:srgbClr val="008000"/>
    <a:srgbClr val="0066FF"/>
    <a:srgbClr val="FF00FF"/>
    <a:srgbClr val="CC6600"/>
    <a:srgbClr val="00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9DFB96-7AB0-4BD2-BF9A-97025C10B3F5}" v="87" dt="2023-03-24T14:07:51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4564271460671"/>
          <c:y val="0"/>
          <c:w val="0.78389026892208324"/>
          <c:h val="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BCD7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60-49DB-93B2-037C8F7618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60-49DB-93B2-037C8F7618C4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60-49DB-93B2-037C8F7618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60-49DB-93B2-037C8F7618C4}"/>
              </c:ext>
            </c:extLst>
          </c:dPt>
          <c:dLbls>
            <c:dLbl>
              <c:idx val="0"/>
              <c:layout>
                <c:manualLayout>
                  <c:x val="-0.14040142948829981"/>
                  <c:y val="-1.3302515157704388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734603908830894"/>
                      <c:h val="0.241716933119456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260-49DB-93B2-037C8F7618C4}"/>
                </c:ext>
              </c:extLst>
            </c:dLbl>
            <c:dLbl>
              <c:idx val="1"/>
              <c:layout>
                <c:manualLayout>
                  <c:x val="0.17309814238607266"/>
                  <c:y val="-0.1783065038657109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234906034981211"/>
                      <c:h val="0.2434323436125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260-49DB-93B2-037C8F7618C4}"/>
                </c:ext>
              </c:extLst>
            </c:dLbl>
            <c:dLbl>
              <c:idx val="2"/>
              <c:layout>
                <c:manualLayout>
                  <c:x val="0.16155798353586631"/>
                  <c:y val="1.03964272309443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26028463160751"/>
                      <c:h val="0.284602195447101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260-49DB-93B2-037C8F7618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Agricultural ($265m)</c:v>
                </c:pt>
                <c:pt idx="1">
                  <c:v>Industrial ($234m)</c:v>
                </c:pt>
                <c:pt idx="2">
                  <c:v>Mining ($57m)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0.48</c:v>
                </c:pt>
                <c:pt idx="1">
                  <c:v>0.42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260-49DB-93B2-037C8F7618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  <a:ln w="12700" cap="flat" cmpd="sng" algn="ctr">
              <a:solidFill>
                <a:schemeClr val="bg1"/>
              </a:solidFill>
              <a:prstDash val="solid"/>
              <a:miter lim="800000"/>
            </a:ln>
            <a:effectLst/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50-41FF-A166-B709055A3684}"/>
              </c:ext>
            </c:extLst>
          </c:dPt>
          <c:dPt>
            <c:idx val="1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50-41FF-A166-B709055A3684}"/>
              </c:ext>
            </c:extLst>
          </c:dPt>
          <c:dPt>
            <c:idx val="2"/>
            <c:bubble3D val="0"/>
            <c:spPr>
              <a:solidFill>
                <a:schemeClr val="tx2">
                  <a:lumMod val="75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50-41FF-A166-B709055A3684}"/>
              </c:ext>
            </c:extLst>
          </c:dPt>
          <c:dPt>
            <c:idx val="3"/>
            <c:bubble3D val="0"/>
            <c:spPr>
              <a:solidFill>
                <a:srgbClr val="02508D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50-41FF-A166-B709055A3684}"/>
              </c:ext>
            </c:extLst>
          </c:dPt>
          <c:dPt>
            <c:idx val="4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AC50-41FF-A166-B709055A3684}"/>
              </c:ext>
            </c:extLst>
          </c:dPt>
          <c:dPt>
            <c:idx val="5"/>
            <c:bubble3D val="0"/>
            <c:spPr>
              <a:solidFill>
                <a:schemeClr val="tx1">
                  <a:lumMod val="40000"/>
                  <a:lumOff val="6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AC50-41FF-A166-B709055A3684}"/>
              </c:ext>
            </c:extLst>
          </c:dPt>
          <c:dLbls>
            <c:dLbl>
              <c:idx val="0"/>
              <c:layout>
                <c:manualLayout>
                  <c:x val="-0.23158437561264017"/>
                  <c:y val="0.24588874871653288"/>
                </c:manualLayout>
              </c:layout>
              <c:tx>
                <c:rich>
                  <a:bodyPr/>
                  <a:lstStyle/>
                  <a:p>
                    <a:fld id="{2FE6C78D-D382-1649-B14A-221B83D21CC9}" type="CATEGORYNAME">
                      <a:rPr lang="en-US" smtClean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DBF2C827-42AA-BE43-943C-3B9E4B640EF9}" type="PERCENTAGE">
                      <a:rPr lang="en-US" baseline="0" smtClean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91705520483587"/>
                      <c:h val="0.196496172522165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C50-41FF-A166-B709055A3684}"/>
                </c:ext>
              </c:extLst>
            </c:dLbl>
            <c:dLbl>
              <c:idx val="1"/>
              <c:layout>
                <c:manualLayout>
                  <c:x val="-0.22727952509102914"/>
                  <c:y val="-0.2185099639369667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2508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69694022801642"/>
                      <c:h val="0.243220925627928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C50-41FF-A166-B709055A3684}"/>
                </c:ext>
              </c:extLst>
            </c:dLbl>
            <c:dLbl>
              <c:idx val="2"/>
              <c:layout>
                <c:manualLayout>
                  <c:x val="4.961852616113957E-2"/>
                  <c:y val="-3.570532501569381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9C656B-D98D-3646-858C-5EFB025C912E}" type="CATEGORYNAME">
                      <a:rPr lang="en-US" b="1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b="1" baseline="0">
                        <a:solidFill>
                          <a:schemeClr val="tx1"/>
                        </a:solidFill>
                      </a:rPr>
                      <a:t> </a:t>
                    </a:r>
                    <a:fld id="{B993750E-214D-E343-B0E1-37A600987E05}" type="PERCENTAGE">
                      <a:rPr lang="en-US" baseline="0" smtClean="0">
                        <a:solidFill>
                          <a:schemeClr val="tx1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b="1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25998879522301"/>
                      <c:h val="0.103046918217827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C50-41FF-A166-B709055A3684}"/>
                </c:ext>
              </c:extLst>
            </c:dLbl>
            <c:dLbl>
              <c:idx val="3"/>
              <c:layout>
                <c:manualLayout>
                  <c:x val="0.17002977867078489"/>
                  <c:y val="-0.1491605444822753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50-41FF-A166-B709055A3684}"/>
                </c:ext>
              </c:extLst>
            </c:dLbl>
            <c:dLbl>
              <c:idx val="4"/>
              <c:layout>
                <c:manualLayout>
                  <c:x val="0.17816389659680082"/>
                  <c:y val="7.272812463158573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C50-41FF-A166-B709055A3684}"/>
                </c:ext>
              </c:extLst>
            </c:dLbl>
            <c:dLbl>
              <c:idx val="5"/>
              <c:layout>
                <c:manualLayout>
                  <c:x val="9.9780050072800053E-2"/>
                  <c:y val="0.121570409570860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67C40C6-304C-CC44-BBF0-8E80C2275FEF}" type="CATEGORYNAME">
                      <a:rPr lang="en-US" smtClean="0"/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[CATEGORY NAME]</a:t>
                    </a:fld>
                    <a:r>
                      <a:rPr lang="en-US"/>
                      <a:t> </a:t>
                    </a:r>
                    <a:fld id="{2A4F3468-9B66-2F4D-AA81-80424AEF9965}" type="PERCENTAGE">
                      <a:rPr lang="en-US" baseline="0" smtClean="0"/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960660074497044"/>
                      <c:h val="0.202222778657213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C50-41FF-A166-B709055A36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Electricity and Heat Production</c:v>
                </c:pt>
                <c:pt idx="1">
                  <c:v>Agriculture, Forestry and Other Land Use</c:v>
                </c:pt>
                <c:pt idx="2">
                  <c:v>Buldings</c:v>
                </c:pt>
                <c:pt idx="3">
                  <c:v>Transportation</c:v>
                </c:pt>
                <c:pt idx="4">
                  <c:v>Industry</c:v>
                </c:pt>
                <c:pt idx="5">
                  <c:v>Other Energy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0.25</c:v>
                </c:pt>
                <c:pt idx="1">
                  <c:v>0.24</c:v>
                </c:pt>
                <c:pt idx="2">
                  <c:v>0.06</c:v>
                </c:pt>
                <c:pt idx="3">
                  <c:v>0.14000000000000001</c:v>
                </c:pt>
                <c:pt idx="4">
                  <c:v>0.21</c:v>
                </c:pt>
                <c:pt idx="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C50-41FF-A166-B709055A368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02508D"/>
            </a:solidFill>
            <a:ln w="19050"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64-4CEE-8220-9BB7ACBDBF06}"/>
              </c:ext>
            </c:extLst>
          </c:dPt>
          <c:dPt>
            <c:idx val="1"/>
            <c:bubble3D val="0"/>
            <c:spPr>
              <a:solidFill>
                <a:srgbClr val="02508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64-4CEE-8220-9BB7ACBDBF06}"/>
              </c:ext>
            </c:extLst>
          </c:dPt>
          <c:dPt>
            <c:idx val="2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64-4CEE-8220-9BB7ACBDBF06}"/>
              </c:ext>
            </c:extLst>
          </c:dPt>
          <c:dPt>
            <c:idx val="3"/>
            <c:bubble3D val="0"/>
            <c:spPr>
              <a:solidFill>
                <a:srgbClr val="02508D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64-4CEE-8220-9BB7ACBDBF06}"/>
              </c:ext>
            </c:extLst>
          </c:dPt>
          <c:dPt>
            <c:idx val="4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964-4CEE-8220-9BB7ACBDBF06}"/>
              </c:ext>
            </c:extLst>
          </c:dPt>
          <c:dPt>
            <c:idx val="5"/>
            <c:bubble3D val="0"/>
            <c:spPr>
              <a:solidFill>
                <a:schemeClr val="tx1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964-4CEE-8220-9BB7ACBDBF06}"/>
              </c:ext>
            </c:extLst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964-4CEE-8220-9BB7ACBDBF06}"/>
              </c:ext>
            </c:extLst>
          </c:dPt>
          <c:dLbls>
            <c:dLbl>
              <c:idx val="0"/>
              <c:layout>
                <c:manualLayout>
                  <c:x val="-0.12766292822486483"/>
                  <c:y val="0.172140499995669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2508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64-4CEE-8220-9BB7ACBDBF06}"/>
                </c:ext>
              </c:extLst>
            </c:dLbl>
            <c:dLbl>
              <c:idx val="1"/>
              <c:layout>
                <c:manualLayout>
                  <c:x val="-8.1864013386791529E-2"/>
                  <c:y val="-0.2093908463616565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64-4CEE-8220-9BB7ACBDBF06}"/>
                </c:ext>
              </c:extLst>
            </c:dLbl>
            <c:dLbl>
              <c:idx val="2"/>
              <c:layout>
                <c:manualLayout>
                  <c:x val="3.4741415853563038E-3"/>
                  <c:y val="-5.03258142469041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rgbClr val="02508D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3D540DF-86DC-5240-AE17-CB69A6B92911}" type="CATEGORYNAME">
                      <a:rPr lang="en-US" smtClean="0">
                        <a:solidFill>
                          <a:srgbClr val="02508D"/>
                        </a:solidFill>
                      </a:rPr>
                      <a:pPr>
                        <a:defRPr>
                          <a:solidFill>
                            <a:srgbClr val="02508D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rgbClr val="02508D"/>
                        </a:solidFill>
                      </a:rPr>
                      <a:t> </a:t>
                    </a:r>
                    <a:fld id="{52C608F9-BAE3-2646-9C42-F8AD899D8C73}" type="PERCENTAGE">
                      <a:rPr lang="en-US" baseline="0" smtClean="0">
                        <a:solidFill>
                          <a:srgbClr val="02508D"/>
                        </a:solidFill>
                      </a:rPr>
                      <a:pPr>
                        <a:defRPr>
                          <a:solidFill>
                            <a:srgbClr val="02508D"/>
                          </a:solidFill>
                        </a:defRPr>
                      </a:pPr>
                      <a:t>[PERCENTAGE]</a:t>
                    </a:fld>
                    <a:endParaRPr lang="en-US" baseline="0">
                      <a:solidFill>
                        <a:srgbClr val="02508D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2508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964-4CEE-8220-9BB7ACBDBF06}"/>
                </c:ext>
              </c:extLst>
            </c:dLbl>
            <c:dLbl>
              <c:idx val="3"/>
              <c:layout>
                <c:manualLayout>
                  <c:x val="1.3157700830840663E-3"/>
                  <c:y val="1.27701284490548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rgbClr val="02508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964-4CEE-8220-9BB7ACBDBF06}"/>
                </c:ext>
              </c:extLst>
            </c:dLbl>
            <c:dLbl>
              <c:idx val="4"/>
              <c:layout>
                <c:manualLayout>
                  <c:x val="0.10015438763601126"/>
                  <c:y val="-3.37940799751338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964-4CEE-8220-9BB7ACBDBF06}"/>
                </c:ext>
              </c:extLst>
            </c:dLbl>
            <c:dLbl>
              <c:idx val="5"/>
              <c:layout>
                <c:manualLayout>
                  <c:x val="9.8344220151137016E-2"/>
                  <c:y val="7.26929143140248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964-4CEE-8220-9BB7ACBDBF06}"/>
                </c:ext>
              </c:extLst>
            </c:dLbl>
            <c:dLbl>
              <c:idx val="6"/>
              <c:layout>
                <c:manualLayout>
                  <c:x val="0.10209827928697195"/>
                  <c:y val="0.17692652548285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964-4CEE-8220-9BB7ACBDBF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Other</c:v>
                </c:pt>
                <c:pt idx="1">
                  <c:v>China</c:v>
                </c:pt>
                <c:pt idx="2">
                  <c:v>Japan</c:v>
                </c:pt>
                <c:pt idx="3">
                  <c:v>Russian Federation</c:v>
                </c:pt>
                <c:pt idx="4">
                  <c:v>India</c:v>
                </c:pt>
                <c:pt idx="5">
                  <c:v>EU-28</c:v>
                </c:pt>
                <c:pt idx="6">
                  <c:v>United States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</c:v>
                </c:pt>
                <c:pt idx="1">
                  <c:v>0.3</c:v>
                </c:pt>
                <c:pt idx="2">
                  <c:v>0.04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0.09</c:v>
                </c:pt>
                <c:pt idx="6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964-4CEE-8220-9BB7ACBDBF06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C1FA1-033A-41C2-B03F-700363F54294}" type="datetimeFigureOut">
              <a:rPr lang="en-GB" smtClean="0"/>
              <a:t>27/03/2023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8A5C4-0307-45D4-994E-0E455DBC0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1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25E21-55B7-4DF4-9881-81042E650A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71601" y="5100041"/>
            <a:ext cx="9470569" cy="134392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AC58F5-B5E5-4300-88C6-603EA0B5E0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1601" y="3519246"/>
            <a:ext cx="9470570" cy="1478154"/>
          </a:xfrm>
        </p:spPr>
        <p:txBody>
          <a:bodyPr anchor="b">
            <a:normAutofit/>
          </a:bodyPr>
          <a:lstStyle>
            <a:lvl1pPr marL="0" indent="0" algn="l">
              <a:buNone/>
              <a:defRPr sz="4400" b="1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style</a:t>
            </a:r>
            <a:endParaRPr lang="en-GB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3FA6C80-52A5-476A-98C7-5BE29F74DE11}"/>
              </a:ext>
            </a:extLst>
          </p:cNvPr>
          <p:cNvSpPr txBox="1"/>
          <p:nvPr userDrawn="1"/>
        </p:nvSpPr>
        <p:spPr>
          <a:xfrm>
            <a:off x="11743426" y="6462571"/>
            <a:ext cx="414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7CD8491-7ABF-46A6-ADDE-28C498AC8B16}" type="slidenum">
              <a:rPr lang="en-GB" sz="1400" b="1" smtClean="0">
                <a:solidFill>
                  <a:schemeClr val="bg1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GB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7693773C-40D7-E5AC-B64C-711A6B537C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939" y="675708"/>
            <a:ext cx="5809567" cy="244704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841D32B-9AF0-BE21-F178-9CB92A8FE0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127" y="662473"/>
            <a:ext cx="4617232" cy="247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9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0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523F5AD-60BC-204B-802D-15CE6C410A0F}"/>
              </a:ext>
            </a:extLst>
          </p:cNvPr>
          <p:cNvSpPr/>
          <p:nvPr userDrawn="1"/>
        </p:nvSpPr>
        <p:spPr>
          <a:xfrm>
            <a:off x="0" y="499735"/>
            <a:ext cx="12192000" cy="4316819"/>
          </a:xfrm>
          <a:prstGeom prst="rect">
            <a:avLst/>
          </a:prstGeom>
          <a:solidFill>
            <a:srgbClr val="024F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0121F5D8-E17C-F249-ABD3-47FA60286F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8798" y="5191068"/>
            <a:ext cx="2655286" cy="13841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EDEB27-AF3E-5C4B-81BD-C2FEF4737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392" y="1171104"/>
            <a:ext cx="7460973" cy="2387600"/>
          </a:xfrm>
        </p:spPr>
        <p:txBody>
          <a:bodyPr anchor="b" anchorCtr="0">
            <a:normAutofit/>
          </a:bodyPr>
          <a:lstStyle>
            <a:lvl1pPr algn="l">
              <a:defRPr sz="6000" b="1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444C22-FCC9-FF4F-B44B-8EC7280D29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0393" y="3568035"/>
            <a:ext cx="6865571" cy="1136313"/>
          </a:xfrm>
          <a:noFill/>
        </p:spPr>
        <p:txBody>
          <a:bodyPr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BDD85E"/>
                </a:solidFill>
                <a:latin typeface="Acumin Pro Light" panose="020B0404020202020204" pitchFamily="34" charset="77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13E914-0EB5-4910-81F1-8CC788BBA317}"/>
              </a:ext>
            </a:extLst>
          </p:cNvPr>
          <p:cNvSpPr/>
          <p:nvPr userDrawn="1"/>
        </p:nvSpPr>
        <p:spPr>
          <a:xfrm flipH="1">
            <a:off x="4304171" y="6012822"/>
            <a:ext cx="1025248" cy="768358"/>
          </a:xfrm>
          <a:prstGeom prst="rect">
            <a:avLst/>
          </a:prstGeom>
          <a:noFill/>
          <a:ln w="88900">
            <a:solidFill>
              <a:schemeClr val="tx1"/>
            </a:solidFill>
          </a:ln>
          <a:effectLst>
            <a:outerShdw blurRad="330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738048-C4C2-4990-843C-632FEC697E86}"/>
              </a:ext>
            </a:extLst>
          </p:cNvPr>
          <p:cNvSpPr/>
          <p:nvPr userDrawn="1"/>
        </p:nvSpPr>
        <p:spPr>
          <a:xfrm>
            <a:off x="8194900" y="1243050"/>
            <a:ext cx="2585237" cy="1180696"/>
          </a:xfrm>
          <a:prstGeom prst="rect">
            <a:avLst/>
          </a:prstGeom>
          <a:noFill/>
          <a:ln w="88900">
            <a:solidFill>
              <a:schemeClr val="accent1"/>
            </a:solidFill>
          </a:ln>
          <a:effectLst>
            <a:outerShdw blurRad="330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26" name="Picture 25" descr="A picture containing plant, grass&#10;&#10;Description automatically generated">
            <a:extLst>
              <a:ext uri="{FF2B5EF4-FFF2-40B4-BE49-F238E27FC236}">
                <a16:creationId xmlns:a16="http://schemas.microsoft.com/office/drawing/2014/main" id="{3C6134BA-3524-4387-B9E5-CF34899976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0109" y="1106488"/>
            <a:ext cx="2920775" cy="1453827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>
            <a:outerShdw blurRad="254000" dist="101600" dir="2700000" algn="ctr" rotWithShape="0">
              <a:srgbClr val="080808">
                <a:alpha val="40000"/>
              </a:srgbClr>
            </a:outerShdw>
          </a:effectLst>
        </p:spPr>
      </p:pic>
      <p:pic>
        <p:nvPicPr>
          <p:cNvPr id="27" name="Picture 26" descr="A picture containing miller&#10;&#10;Description automatically generated">
            <a:extLst>
              <a:ext uri="{FF2B5EF4-FFF2-40B4-BE49-F238E27FC236}">
                <a16:creationId xmlns:a16="http://schemas.microsoft.com/office/drawing/2014/main" id="{0B6F42C3-3E85-44B2-AB86-E951BFA3D2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1365" y="3108317"/>
            <a:ext cx="2519064" cy="1251353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>
            <a:outerShdw blurRad="203200" dist="38100" dir="2700000" algn="ctr" rotWithShape="0">
              <a:srgbClr val="080808">
                <a:alpha val="40000"/>
              </a:srgbClr>
            </a:outerShdw>
          </a:effectLst>
        </p:spPr>
      </p:pic>
      <p:pic>
        <p:nvPicPr>
          <p:cNvPr id="28" name="Picture 27" descr="A picture containing stadium&#10;&#10;Description automatically generated">
            <a:extLst>
              <a:ext uri="{FF2B5EF4-FFF2-40B4-BE49-F238E27FC236}">
                <a16:creationId xmlns:a16="http://schemas.microsoft.com/office/drawing/2014/main" id="{B0EC248E-E13B-4225-9DDB-B9F5A7B6A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4097" y="5586517"/>
            <a:ext cx="1415835" cy="887718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>
            <a:outerShdw blurRad="190500" dist="76200" dir="2700000" algn="ctr" rotWithShape="0">
              <a:srgbClr val="080808">
                <a:alpha val="40000"/>
              </a:srgbClr>
            </a:outerShdw>
          </a:effectLst>
        </p:spPr>
      </p:pic>
      <p:pic>
        <p:nvPicPr>
          <p:cNvPr id="29" name="Picture 28" descr="A picture containing outdoor, orange, construction&#10;&#10;Description automatically generated">
            <a:extLst>
              <a:ext uri="{FF2B5EF4-FFF2-40B4-BE49-F238E27FC236}">
                <a16:creationId xmlns:a16="http://schemas.microsoft.com/office/drawing/2014/main" id="{D72A2EB1-257A-41B2-AB89-8EE4766F9C3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415" y="5364549"/>
            <a:ext cx="1773068" cy="887718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>
            <a:outerShdw blurRad="203200" dist="50800" dir="2700000" algn="ctr" rotWithShape="0">
              <a:srgbClr val="080808">
                <a:alpha val="40000"/>
              </a:srgbClr>
            </a:outerShdw>
          </a:effec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928AF542-15BC-4B77-9710-4F18554D1363}"/>
              </a:ext>
            </a:extLst>
          </p:cNvPr>
          <p:cNvSpPr/>
          <p:nvPr userDrawn="1"/>
        </p:nvSpPr>
        <p:spPr>
          <a:xfrm>
            <a:off x="9655600" y="5364554"/>
            <a:ext cx="1773069" cy="1297019"/>
          </a:xfrm>
          <a:prstGeom prst="rect">
            <a:avLst/>
          </a:prstGeom>
          <a:noFill/>
          <a:ln w="88900">
            <a:solidFill>
              <a:schemeClr val="accent1"/>
            </a:solidFill>
          </a:ln>
          <a:effectLst>
            <a:outerShdw blurRad="3302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31" name="Picture 30" descr="A picture containing grass&#10;&#10;Description automatically generated">
            <a:extLst>
              <a:ext uri="{FF2B5EF4-FFF2-40B4-BE49-F238E27FC236}">
                <a16:creationId xmlns:a16="http://schemas.microsoft.com/office/drawing/2014/main" id="{BB00F0D9-F60A-46E0-8857-10599FF31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0496" y="4678816"/>
            <a:ext cx="1506129" cy="1129597"/>
          </a:xfrm>
          <a:prstGeom prst="rect">
            <a:avLst/>
          </a:prstGeom>
          <a:ln w="127000">
            <a:solidFill>
              <a:schemeClr val="bg1"/>
            </a:solidFill>
            <a:miter lim="800000"/>
          </a:ln>
          <a:effectLst>
            <a:outerShdw blurRad="190500" dist="76200" dir="2700000" algn="ctr" rotWithShape="0">
              <a:srgbClr val="080808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465951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Opener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EFF51D-BBFD-9446-A796-732797F6D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42" y="4"/>
            <a:ext cx="12180721" cy="6857999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77283AF8-AC77-2C44-B8B4-B2577B82F1C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78773" y="3683322"/>
            <a:ext cx="8434459" cy="583108"/>
          </a:xfrm>
          <a:noFill/>
        </p:spPr>
        <p:txBody>
          <a:bodyPr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0" i="0">
                <a:solidFill>
                  <a:srgbClr val="BDD85E"/>
                </a:solidFill>
                <a:latin typeface="Acumin Pro Light" panose="020B0404020202020204" pitchFamily="34" charset="77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F347D73-3733-E149-8DF7-150946D078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069" y="2538473"/>
            <a:ext cx="8447160" cy="1115032"/>
          </a:xfrm>
        </p:spPr>
        <p:txBody>
          <a:bodyPr anchor="b" anchorCtr="0"/>
          <a:lstStyle>
            <a:lvl1pPr algn="ctr">
              <a:defRPr>
                <a:solidFill>
                  <a:srgbClr val="024F8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882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7C1ADA01-772D-494D-B289-C282FA572B0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98957" y="1185705"/>
            <a:ext cx="10773491" cy="5082954"/>
          </a:xfrm>
          <a:effectLst>
            <a:outerShdw blurRad="431800" dist="304800" dir="2700000" algn="tl" rotWithShape="0">
              <a:prstClr val="black">
                <a:alpha val="37000"/>
              </a:prstClr>
            </a:outerShdw>
          </a:effectLst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D2C0D036-CDD9-C349-94BB-C30FF73B3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961" y="361750"/>
            <a:ext cx="10823151" cy="585719"/>
          </a:xfrm>
        </p:spPr>
        <p:txBody>
          <a:bodyPr anchor="b" anchorCtr="0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446287-D5F7-E841-849F-D9EAC92ABD3B}"/>
              </a:ext>
            </a:extLst>
          </p:cNvPr>
          <p:cNvCxnSpPr>
            <a:cxnSpLocks/>
          </p:cNvCxnSpPr>
          <p:nvPr userDrawn="1"/>
        </p:nvCxnSpPr>
        <p:spPr>
          <a:xfrm>
            <a:off x="698959" y="1017039"/>
            <a:ext cx="1082315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330F7F6-24EB-B346-BDB6-943CCF3629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68760" y="6466842"/>
            <a:ext cx="533921" cy="274324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fld id="{34CBE749-80D9-3D4F-BDBC-4E5AE0A8E04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3455BEBE-19AE-6740-05BF-C56DC9BA6A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9" y="6268658"/>
            <a:ext cx="1184673" cy="49899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B71A431-B41F-D518-3A1C-98AB2668F8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72" y="6270278"/>
            <a:ext cx="928435" cy="49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4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7C1ADA01-772D-494D-B289-C282FA572B0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56496" y="625150"/>
            <a:ext cx="10852457" cy="5643507"/>
          </a:xfrm>
          <a:effectLst>
            <a:outerShdw blurRad="431800" dist="304800" dir="2700000" algn="tl" rotWithShape="0">
              <a:prstClr val="black">
                <a:alpha val="37000"/>
              </a:prstClr>
            </a:outerShdw>
          </a:effectLst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03CFD5E-1092-D846-AE62-130C2C6A0F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68760" y="6466842"/>
            <a:ext cx="533921" cy="274324"/>
          </a:xfrm>
          <a:prstGeom prst="rect">
            <a:avLst/>
          </a:prstGeom>
        </p:spPr>
        <p:txBody>
          <a:bodyPr/>
          <a:lstStyle/>
          <a:p>
            <a:fld id="{34CBE749-80D9-3D4F-BDBC-4E5AE0A8E04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24F42061-F8FB-652B-5728-4C5261396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9" y="6268658"/>
            <a:ext cx="1184673" cy="498996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E7F1DAF-1DB7-DFD3-E1CA-940EA33EF7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72" y="6270278"/>
            <a:ext cx="928435" cy="49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3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EEA8F8-A146-CF49-8E01-DCB84F8B40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623420E-E5CB-434E-8CFD-9E59D8CCAB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959" y="1235960"/>
            <a:ext cx="10761304" cy="5032698"/>
          </a:xfrm>
          <a:effectLst>
            <a:outerShdw blurRad="431800" dist="139700" dir="2700000" algn="tl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4AFB0C-CB4B-3947-A502-89B88A05EE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68760" y="6466842"/>
            <a:ext cx="533921" cy="274324"/>
          </a:xfrm>
          <a:prstGeom prst="rect">
            <a:avLst/>
          </a:prstGeom>
        </p:spPr>
        <p:txBody>
          <a:bodyPr/>
          <a:lstStyle/>
          <a:p>
            <a:fld id="{34CBE749-80D9-3D4F-BDBC-4E5AE0A8E0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9A2B0325-25A2-4740-9A7B-19FB89AC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961" y="399622"/>
            <a:ext cx="10823151" cy="547842"/>
          </a:xfrm>
        </p:spPr>
        <p:txBody>
          <a:bodyPr anchor="b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0149E4-B1DA-2D43-B415-201B84D4CF22}"/>
              </a:ext>
            </a:extLst>
          </p:cNvPr>
          <p:cNvCxnSpPr>
            <a:cxnSpLocks/>
          </p:cNvCxnSpPr>
          <p:nvPr userDrawn="1"/>
        </p:nvCxnSpPr>
        <p:spPr>
          <a:xfrm>
            <a:off x="698959" y="1017039"/>
            <a:ext cx="10823152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9E94A79F-E1D5-2E26-DC12-488C378D1E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9" y="6268658"/>
            <a:ext cx="1184673" cy="49899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7CF20B4-1B75-4DDD-3F15-EBED29C1A5E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272" y="6270278"/>
            <a:ext cx="928435" cy="49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8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3463AC-4990-874D-9700-F2A3B98B4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9893" y="481921"/>
            <a:ext cx="10839059" cy="5786738"/>
          </a:xfrm>
          <a:effectLst>
            <a:outerShdw blurRad="431800" dist="139700" dir="2700000" algn="tl" rotWithShape="0">
              <a:prstClr val="black">
                <a:alpha val="34000"/>
              </a:prstClr>
            </a:outerShdw>
          </a:effectLst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2E800BC-4992-AA4C-A3D4-8599F95EB93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468760" y="6466842"/>
            <a:ext cx="533921" cy="274324"/>
          </a:xfrm>
          <a:prstGeom prst="rect">
            <a:avLst/>
          </a:prstGeom>
        </p:spPr>
        <p:txBody>
          <a:bodyPr/>
          <a:lstStyle/>
          <a:p>
            <a:fld id="{34CBE749-80D9-3D4F-BDBC-4E5AE0A8E04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BF5B9CD3-C04E-2E45-BEFC-8AC0AC3FD9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9" y="6268658"/>
            <a:ext cx="1184673" cy="49899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937EA8B-9ACE-9B44-790D-C90353BE37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72" y="6270278"/>
            <a:ext cx="928435" cy="49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81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528338-9940-2940-BA32-710C33608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53FFA-172A-1645-904C-D0A2936C7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74DEA0-DC1F-5348-85D4-B71D32910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0070C0"/>
                </a:solidFill>
                <a:latin typeface="+mj-lt"/>
              </a:defRPr>
            </a:lvl1pPr>
          </a:lstStyle>
          <a:p>
            <a:fld id="{C7AA812A-3AB0-2E4A-93A5-617F623ED7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8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0" r:id="rId2"/>
    <p:sldLayoutId id="2147483711" r:id="rId3"/>
    <p:sldLayoutId id="2147483716" r:id="rId4"/>
    <p:sldLayoutId id="2147483704" r:id="rId5"/>
    <p:sldLayoutId id="2147483717" r:id="rId6"/>
    <p:sldLayoutId id="2147483705" r:id="rId7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Acumin Pro" panose="020B0504020202020204" pitchFamily="34" charset="77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Clr>
          <a:srgbClr val="BDD85E"/>
        </a:buClr>
        <a:buFont typeface="Wingdings" pitchFamily="2" charset="2"/>
        <a:buChar char="§"/>
        <a:defRPr sz="2100" b="0" i="0" kern="1200">
          <a:solidFill>
            <a:schemeClr val="tx1"/>
          </a:solidFill>
          <a:latin typeface="Acumin Pro Medium" panose="020B0504020202020204" pitchFamily="34" charset="77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BDD85E"/>
        </a:buClr>
        <a:buFont typeface="Wingdings" pitchFamily="2" charset="2"/>
        <a:buChar char="§"/>
        <a:defRPr sz="1800" b="0" i="0" kern="1200">
          <a:solidFill>
            <a:schemeClr val="tx1"/>
          </a:solidFill>
          <a:latin typeface="Acumin Pro Medium" panose="020B0504020202020204" pitchFamily="34" charset="77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BDD85E"/>
        </a:buClr>
        <a:buFont typeface="Wingdings" pitchFamily="2" charset="2"/>
        <a:buChar char="§"/>
        <a:defRPr sz="1500" b="0" i="0" kern="1200">
          <a:solidFill>
            <a:schemeClr val="tx1"/>
          </a:solidFill>
          <a:latin typeface="Acumin Pro Medium" panose="020B0504020202020204" pitchFamily="34" charset="77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BDD85E"/>
        </a:buClr>
        <a:buFont typeface="Wingdings" pitchFamily="2" charset="2"/>
        <a:buChar char="§"/>
        <a:defRPr sz="1351" b="0" i="0" kern="1200">
          <a:solidFill>
            <a:schemeClr val="tx1"/>
          </a:solidFill>
          <a:latin typeface="Acumin Pro Medium" panose="020B0504020202020204" pitchFamily="34" charset="77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rgbClr val="BDD85E"/>
        </a:buClr>
        <a:buFont typeface="Wingdings" pitchFamily="2" charset="2"/>
        <a:buChar char="§"/>
        <a:defRPr sz="1351" b="0" i="0" kern="1200">
          <a:solidFill>
            <a:schemeClr val="tx1"/>
          </a:solidFill>
          <a:latin typeface="Acumin Pro Medium" panose="020B0504020202020204" pitchFamily="34" charset="77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A1610-5FAB-8BCF-C093-5995F5E36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0714" y="5533053"/>
            <a:ext cx="9470569" cy="910909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24F8D"/>
                </a:solidFill>
              </a:rPr>
              <a:t>March 30, 2023</a:t>
            </a:r>
            <a:br>
              <a:rPr lang="en-US" sz="2400" dirty="0">
                <a:solidFill>
                  <a:srgbClr val="024F8D"/>
                </a:solidFill>
              </a:rPr>
            </a:br>
            <a:r>
              <a:rPr lang="en-US" sz="2400" dirty="0">
                <a:solidFill>
                  <a:srgbClr val="024F8D"/>
                </a:solidFill>
              </a:rPr>
              <a:t>Jakob Krummenacher &amp; Kevin Bourgeois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CA1D35-8848-F892-91D8-060724814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945" y="3519244"/>
            <a:ext cx="11066106" cy="1677906"/>
          </a:xfrm>
        </p:spPr>
        <p:txBody>
          <a:bodyPr>
            <a:noAutofit/>
          </a:bodyPr>
          <a:lstStyle/>
          <a:p>
            <a:pPr algn="ctr"/>
            <a:r>
              <a:rPr lang="en-US" sz="5800" dirty="0">
                <a:solidFill>
                  <a:schemeClr val="bg2">
                    <a:lumMod val="10000"/>
                  </a:schemeClr>
                </a:solidFill>
              </a:rPr>
              <a:t>Carbon Capture and Sequestration at El Dorado, AR Ammonia Plant</a:t>
            </a:r>
          </a:p>
        </p:txBody>
      </p:sp>
    </p:spTree>
    <p:extLst>
      <p:ext uri="{BB962C8B-B14F-4D97-AF65-F5344CB8AC3E}">
        <p14:creationId xmlns:p14="http://schemas.microsoft.com/office/powerpoint/2010/main" val="4151414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A251C683-9617-DD64-4F6C-0A79CE327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" t="11476" r="5907"/>
          <a:stretch/>
        </p:blipFill>
        <p:spPr>
          <a:xfrm>
            <a:off x="74648" y="1124454"/>
            <a:ext cx="5795479" cy="336531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56CB15F-6C6C-F1AF-BFBE-726FFAC2BAFA}"/>
              </a:ext>
            </a:extLst>
          </p:cNvPr>
          <p:cNvGrpSpPr>
            <a:grpSpLocks noChangeAspect="1"/>
          </p:cNvGrpSpPr>
          <p:nvPr/>
        </p:nvGrpSpPr>
        <p:grpSpPr>
          <a:xfrm>
            <a:off x="6016758" y="1442393"/>
            <a:ext cx="3180386" cy="2844083"/>
            <a:chOff x="7595389" y="1559606"/>
            <a:chExt cx="4168087" cy="3727342"/>
          </a:xfrm>
        </p:grpSpPr>
        <p:pic>
          <p:nvPicPr>
            <p:cNvPr id="7" name="Picture 6" descr="Map&#10;&#10;Description automatically generated">
              <a:extLst>
                <a:ext uri="{FF2B5EF4-FFF2-40B4-BE49-F238E27FC236}">
                  <a16:creationId xmlns:a16="http://schemas.microsoft.com/office/drawing/2014/main" id="{723D5560-F6FF-52A9-8B26-7F70B4343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89" y="1559606"/>
              <a:ext cx="4168087" cy="37273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A19FDF1-4F88-4D1B-F8F9-9C3C74A98B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4540" y="2944886"/>
              <a:ext cx="76200" cy="76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9DB72B-41C9-981B-DDCD-5C7DFFFA89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73540" y="3985016"/>
              <a:ext cx="76200" cy="76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5F80AD8-AD03-7D88-E0C0-C54C2B64F1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7830" y="3680216"/>
              <a:ext cx="76200" cy="76200"/>
            </a:xfrm>
            <a:prstGeom prst="ellipse">
              <a:avLst/>
            </a:prstGeom>
            <a:solidFill>
              <a:srgbClr val="006600">
                <a:alpha val="49804"/>
              </a:srgb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E62DAF-0005-F403-D337-14B298138D46}"/>
                </a:ext>
              </a:extLst>
            </p:cNvPr>
            <p:cNvCxnSpPr>
              <a:cxnSpLocks/>
            </p:cNvCxnSpPr>
            <p:nvPr/>
          </p:nvCxnSpPr>
          <p:spPr>
            <a:xfrm>
              <a:off x="9692684" y="2944886"/>
              <a:ext cx="0" cy="7239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30AEEC8-FF3A-5363-71EE-7EA52535D075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 flipH="1" flipV="1">
              <a:off x="9654540" y="2982986"/>
              <a:ext cx="77946" cy="715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4379657-827E-F250-9033-7449CC32864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73540" y="4023116"/>
              <a:ext cx="77946" cy="715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501E49A-0C50-E92F-B4E8-F97D86227EFF}"/>
                </a:ext>
              </a:extLst>
            </p:cNvPr>
            <p:cNvCxnSpPr>
              <a:cxnSpLocks/>
            </p:cNvCxnSpPr>
            <p:nvPr/>
          </p:nvCxnSpPr>
          <p:spPr>
            <a:xfrm>
              <a:off x="9311640" y="3985311"/>
              <a:ext cx="0" cy="7239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EDE47FC-4A2D-3C12-6BD1-1B28958F3600}"/>
                </a:ext>
              </a:extLst>
            </p:cNvPr>
            <p:cNvCxnSpPr>
              <a:cxnSpLocks/>
            </p:cNvCxnSpPr>
            <p:nvPr/>
          </p:nvCxnSpPr>
          <p:spPr>
            <a:xfrm>
              <a:off x="9335930" y="3684026"/>
              <a:ext cx="0" cy="72390"/>
            </a:xfrm>
            <a:prstGeom prst="line">
              <a:avLst/>
            </a:prstGeom>
            <a:ln w="127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68DE3-3D12-4CB1-4099-662A36E0B1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01110" y="3718316"/>
              <a:ext cx="69639" cy="0"/>
            </a:xfrm>
            <a:prstGeom prst="line">
              <a:avLst/>
            </a:prstGeom>
            <a:ln w="127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27A0044-6101-2D9A-23F7-608AFBA82D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16389" y="3680216"/>
              <a:ext cx="76200" cy="76200"/>
            </a:xfrm>
            <a:prstGeom prst="ellipse">
              <a:avLst/>
            </a:prstGeom>
            <a:solidFill>
              <a:srgbClr val="FF0000">
                <a:alpha val="5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1432619-89AE-6AAA-512D-C14278CC3C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81427" y="3666953"/>
              <a:ext cx="123143" cy="123142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6F2C52-B9D5-5476-4A60-176916D20232}"/>
                </a:ext>
              </a:extLst>
            </p:cNvPr>
            <p:cNvSpPr txBox="1"/>
            <p:nvPr/>
          </p:nvSpPr>
          <p:spPr>
            <a:xfrm>
              <a:off x="9654540" y="2602522"/>
              <a:ext cx="15842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chemeClr val="tx2"/>
                  </a:solidFill>
                </a:rPr>
                <a:t>In-zone monitoring</a:t>
              </a:r>
            </a:p>
            <a:p>
              <a:r>
                <a:rPr lang="en-US" sz="800" b="1" dirty="0">
                  <a:solidFill>
                    <a:schemeClr val="tx2"/>
                  </a:solidFill>
                </a:rPr>
                <a:t>plume and pressure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3918C56-667C-58BA-9B9A-C36F27E48CF8}"/>
                </a:ext>
              </a:extLst>
            </p:cNvPr>
            <p:cNvSpPr txBox="1"/>
            <p:nvPr/>
          </p:nvSpPr>
          <p:spPr>
            <a:xfrm>
              <a:off x="8713654" y="4095506"/>
              <a:ext cx="15842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chemeClr val="tx2"/>
                  </a:solidFill>
                </a:rPr>
                <a:t>In-zone monitoring</a:t>
              </a:r>
            </a:p>
            <a:p>
              <a:r>
                <a:rPr lang="en-US" sz="800" b="1" dirty="0">
                  <a:solidFill>
                    <a:schemeClr val="tx2"/>
                  </a:solidFill>
                </a:rPr>
                <a:t>plume and pressure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7EB3DA-6FFC-D260-E3E6-DD90FEEF8319}"/>
                </a:ext>
              </a:extLst>
            </p:cNvPr>
            <p:cNvSpPr txBox="1"/>
            <p:nvPr/>
          </p:nvSpPr>
          <p:spPr>
            <a:xfrm>
              <a:off x="9440141" y="3559247"/>
              <a:ext cx="18145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006600"/>
                  </a:solidFill>
                </a:rPr>
                <a:t>Above injection zone plume and pressure monitoring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F470CA-8E07-65A6-546A-88C2BD1AA2CA}"/>
                </a:ext>
              </a:extLst>
            </p:cNvPr>
            <p:cNvSpPr txBox="1"/>
            <p:nvPr/>
          </p:nvSpPr>
          <p:spPr>
            <a:xfrm>
              <a:off x="8303523" y="3620802"/>
              <a:ext cx="9594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solidFill>
                    <a:srgbClr val="FF0000"/>
                  </a:solidFill>
                </a:rPr>
                <a:t>Injection Well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D24B3DD-42A5-6647-2FDA-5E92930FF7B9}"/>
                </a:ext>
              </a:extLst>
            </p:cNvPr>
            <p:cNvSpPr/>
            <p:nvPr/>
          </p:nvSpPr>
          <p:spPr>
            <a:xfrm>
              <a:off x="9071722" y="3129924"/>
              <a:ext cx="859559" cy="426081"/>
            </a:xfrm>
            <a:custGeom>
              <a:avLst/>
              <a:gdLst>
                <a:gd name="connsiteX0" fmla="*/ 851705 w 866911"/>
                <a:gd name="connsiteY0" fmla="*/ 431645 h 442126"/>
                <a:gd name="connsiteX1" fmla="*/ 292382 w 866911"/>
                <a:gd name="connsiteY1" fmla="*/ 415934 h 442126"/>
                <a:gd name="connsiteX2" fmla="*/ 132126 w 866911"/>
                <a:gd name="connsiteY2" fmla="*/ 315382 h 442126"/>
                <a:gd name="connsiteX3" fmla="*/ 72423 w 866911"/>
                <a:gd name="connsiteY3" fmla="*/ 117419 h 442126"/>
                <a:gd name="connsiteX4" fmla="*/ 151 w 866911"/>
                <a:gd name="connsiteY4" fmla="*/ 51431 h 442126"/>
                <a:gd name="connsiteX5" fmla="*/ 62996 w 866911"/>
                <a:gd name="connsiteY5" fmla="*/ 1155 h 442126"/>
                <a:gd name="connsiteX6" fmla="*/ 326947 w 866911"/>
                <a:gd name="connsiteY6" fmla="*/ 101707 h 442126"/>
                <a:gd name="connsiteX7" fmla="*/ 499771 w 866911"/>
                <a:gd name="connsiteY7" fmla="*/ 114276 h 442126"/>
                <a:gd name="connsiteX8" fmla="*/ 694592 w 866911"/>
                <a:gd name="connsiteY8" fmla="*/ 243109 h 442126"/>
                <a:gd name="connsiteX9" fmla="*/ 707161 w 866911"/>
                <a:gd name="connsiteY9" fmla="*/ 277674 h 442126"/>
                <a:gd name="connsiteX10" fmla="*/ 851705 w 866911"/>
                <a:gd name="connsiteY10" fmla="*/ 431645 h 442126"/>
                <a:gd name="connsiteX0" fmla="*/ 851705 w 880337"/>
                <a:gd name="connsiteY0" fmla="*/ 431645 h 434999"/>
                <a:gd name="connsiteX1" fmla="*/ 292382 w 880337"/>
                <a:gd name="connsiteY1" fmla="*/ 415934 h 434999"/>
                <a:gd name="connsiteX2" fmla="*/ 132126 w 880337"/>
                <a:gd name="connsiteY2" fmla="*/ 315382 h 434999"/>
                <a:gd name="connsiteX3" fmla="*/ 72423 w 880337"/>
                <a:gd name="connsiteY3" fmla="*/ 117419 h 434999"/>
                <a:gd name="connsiteX4" fmla="*/ 151 w 880337"/>
                <a:gd name="connsiteY4" fmla="*/ 51431 h 434999"/>
                <a:gd name="connsiteX5" fmla="*/ 62996 w 880337"/>
                <a:gd name="connsiteY5" fmla="*/ 1155 h 434999"/>
                <a:gd name="connsiteX6" fmla="*/ 326947 w 880337"/>
                <a:gd name="connsiteY6" fmla="*/ 101707 h 434999"/>
                <a:gd name="connsiteX7" fmla="*/ 499771 w 880337"/>
                <a:gd name="connsiteY7" fmla="*/ 114276 h 434999"/>
                <a:gd name="connsiteX8" fmla="*/ 694592 w 880337"/>
                <a:gd name="connsiteY8" fmla="*/ 243109 h 434999"/>
                <a:gd name="connsiteX9" fmla="*/ 707161 w 880337"/>
                <a:gd name="connsiteY9" fmla="*/ 277674 h 434999"/>
                <a:gd name="connsiteX10" fmla="*/ 789547 w 880337"/>
                <a:gd name="connsiteY10" fmla="*/ 374022 h 434999"/>
                <a:gd name="connsiteX11" fmla="*/ 851705 w 880337"/>
                <a:gd name="connsiteY11" fmla="*/ 431645 h 434999"/>
                <a:gd name="connsiteX0" fmla="*/ 851705 w 880337"/>
                <a:gd name="connsiteY0" fmla="*/ 431645 h 434999"/>
                <a:gd name="connsiteX1" fmla="*/ 292382 w 880337"/>
                <a:gd name="connsiteY1" fmla="*/ 415934 h 434999"/>
                <a:gd name="connsiteX2" fmla="*/ 132126 w 880337"/>
                <a:gd name="connsiteY2" fmla="*/ 315382 h 434999"/>
                <a:gd name="connsiteX3" fmla="*/ 72423 w 880337"/>
                <a:gd name="connsiteY3" fmla="*/ 117419 h 434999"/>
                <a:gd name="connsiteX4" fmla="*/ 151 w 880337"/>
                <a:gd name="connsiteY4" fmla="*/ 51431 h 434999"/>
                <a:gd name="connsiteX5" fmla="*/ 62996 w 880337"/>
                <a:gd name="connsiteY5" fmla="*/ 1155 h 434999"/>
                <a:gd name="connsiteX6" fmla="*/ 326947 w 880337"/>
                <a:gd name="connsiteY6" fmla="*/ 101707 h 434999"/>
                <a:gd name="connsiteX7" fmla="*/ 499771 w 880337"/>
                <a:gd name="connsiteY7" fmla="*/ 114276 h 434999"/>
                <a:gd name="connsiteX8" fmla="*/ 665267 w 880337"/>
                <a:gd name="connsiteY8" fmla="*/ 213784 h 434999"/>
                <a:gd name="connsiteX9" fmla="*/ 707161 w 880337"/>
                <a:gd name="connsiteY9" fmla="*/ 277674 h 434999"/>
                <a:gd name="connsiteX10" fmla="*/ 789547 w 880337"/>
                <a:gd name="connsiteY10" fmla="*/ 374022 h 434999"/>
                <a:gd name="connsiteX11" fmla="*/ 851705 w 880337"/>
                <a:gd name="connsiteY11" fmla="*/ 431645 h 434999"/>
                <a:gd name="connsiteX0" fmla="*/ 851705 w 880337"/>
                <a:gd name="connsiteY0" fmla="*/ 431645 h 434999"/>
                <a:gd name="connsiteX1" fmla="*/ 292382 w 880337"/>
                <a:gd name="connsiteY1" fmla="*/ 415934 h 434999"/>
                <a:gd name="connsiteX2" fmla="*/ 132126 w 880337"/>
                <a:gd name="connsiteY2" fmla="*/ 315382 h 434999"/>
                <a:gd name="connsiteX3" fmla="*/ 72423 w 880337"/>
                <a:gd name="connsiteY3" fmla="*/ 117419 h 434999"/>
                <a:gd name="connsiteX4" fmla="*/ 151 w 880337"/>
                <a:gd name="connsiteY4" fmla="*/ 51431 h 434999"/>
                <a:gd name="connsiteX5" fmla="*/ 62996 w 880337"/>
                <a:gd name="connsiteY5" fmla="*/ 1155 h 434999"/>
                <a:gd name="connsiteX6" fmla="*/ 326947 w 880337"/>
                <a:gd name="connsiteY6" fmla="*/ 101707 h 434999"/>
                <a:gd name="connsiteX7" fmla="*/ 499771 w 880337"/>
                <a:gd name="connsiteY7" fmla="*/ 114276 h 434999"/>
                <a:gd name="connsiteX8" fmla="*/ 665267 w 880337"/>
                <a:gd name="connsiteY8" fmla="*/ 213784 h 434999"/>
                <a:gd name="connsiteX9" fmla="*/ 699163 w 880337"/>
                <a:gd name="connsiteY9" fmla="*/ 275008 h 434999"/>
                <a:gd name="connsiteX10" fmla="*/ 789547 w 880337"/>
                <a:gd name="connsiteY10" fmla="*/ 374022 h 434999"/>
                <a:gd name="connsiteX11" fmla="*/ 851705 w 880337"/>
                <a:gd name="connsiteY11" fmla="*/ 431645 h 434999"/>
                <a:gd name="connsiteX0" fmla="*/ 851705 w 880337"/>
                <a:gd name="connsiteY0" fmla="*/ 431645 h 434999"/>
                <a:gd name="connsiteX1" fmla="*/ 292382 w 880337"/>
                <a:gd name="connsiteY1" fmla="*/ 415934 h 434999"/>
                <a:gd name="connsiteX2" fmla="*/ 132126 w 880337"/>
                <a:gd name="connsiteY2" fmla="*/ 315382 h 434999"/>
                <a:gd name="connsiteX3" fmla="*/ 72423 w 880337"/>
                <a:gd name="connsiteY3" fmla="*/ 117419 h 434999"/>
                <a:gd name="connsiteX4" fmla="*/ 151 w 880337"/>
                <a:gd name="connsiteY4" fmla="*/ 51431 h 434999"/>
                <a:gd name="connsiteX5" fmla="*/ 62996 w 880337"/>
                <a:gd name="connsiteY5" fmla="*/ 1155 h 434999"/>
                <a:gd name="connsiteX6" fmla="*/ 326947 w 880337"/>
                <a:gd name="connsiteY6" fmla="*/ 101707 h 434999"/>
                <a:gd name="connsiteX7" fmla="*/ 499771 w 880337"/>
                <a:gd name="connsiteY7" fmla="*/ 114276 h 434999"/>
                <a:gd name="connsiteX8" fmla="*/ 665267 w 880337"/>
                <a:gd name="connsiteY8" fmla="*/ 213784 h 434999"/>
                <a:gd name="connsiteX9" fmla="*/ 699163 w 880337"/>
                <a:gd name="connsiteY9" fmla="*/ 275008 h 434999"/>
                <a:gd name="connsiteX10" fmla="*/ 789547 w 880337"/>
                <a:gd name="connsiteY10" fmla="*/ 374022 h 434999"/>
                <a:gd name="connsiteX11" fmla="*/ 851705 w 880337"/>
                <a:gd name="connsiteY11" fmla="*/ 431645 h 434999"/>
                <a:gd name="connsiteX0" fmla="*/ 851705 w 851849"/>
                <a:gd name="connsiteY0" fmla="*/ 431645 h 434999"/>
                <a:gd name="connsiteX1" fmla="*/ 292382 w 851849"/>
                <a:gd name="connsiteY1" fmla="*/ 415934 h 434999"/>
                <a:gd name="connsiteX2" fmla="*/ 132126 w 851849"/>
                <a:gd name="connsiteY2" fmla="*/ 315382 h 434999"/>
                <a:gd name="connsiteX3" fmla="*/ 72423 w 851849"/>
                <a:gd name="connsiteY3" fmla="*/ 117419 h 434999"/>
                <a:gd name="connsiteX4" fmla="*/ 151 w 851849"/>
                <a:gd name="connsiteY4" fmla="*/ 51431 h 434999"/>
                <a:gd name="connsiteX5" fmla="*/ 62996 w 851849"/>
                <a:gd name="connsiteY5" fmla="*/ 1155 h 434999"/>
                <a:gd name="connsiteX6" fmla="*/ 326947 w 851849"/>
                <a:gd name="connsiteY6" fmla="*/ 101707 h 434999"/>
                <a:gd name="connsiteX7" fmla="*/ 499771 w 851849"/>
                <a:gd name="connsiteY7" fmla="*/ 114276 h 434999"/>
                <a:gd name="connsiteX8" fmla="*/ 665267 w 851849"/>
                <a:gd name="connsiteY8" fmla="*/ 213784 h 434999"/>
                <a:gd name="connsiteX9" fmla="*/ 699163 w 851849"/>
                <a:gd name="connsiteY9" fmla="*/ 275008 h 434999"/>
                <a:gd name="connsiteX10" fmla="*/ 789547 w 851849"/>
                <a:gd name="connsiteY10" fmla="*/ 374022 h 434999"/>
                <a:gd name="connsiteX11" fmla="*/ 851705 w 851849"/>
                <a:gd name="connsiteY11" fmla="*/ 431645 h 434999"/>
                <a:gd name="connsiteX0" fmla="*/ 851705 w 851705"/>
                <a:gd name="connsiteY0" fmla="*/ 431645 h 434999"/>
                <a:gd name="connsiteX1" fmla="*/ 292382 w 851705"/>
                <a:gd name="connsiteY1" fmla="*/ 415934 h 434999"/>
                <a:gd name="connsiteX2" fmla="*/ 132126 w 851705"/>
                <a:gd name="connsiteY2" fmla="*/ 315382 h 434999"/>
                <a:gd name="connsiteX3" fmla="*/ 72423 w 851705"/>
                <a:gd name="connsiteY3" fmla="*/ 117419 h 434999"/>
                <a:gd name="connsiteX4" fmla="*/ 151 w 851705"/>
                <a:gd name="connsiteY4" fmla="*/ 51431 h 434999"/>
                <a:gd name="connsiteX5" fmla="*/ 62996 w 851705"/>
                <a:gd name="connsiteY5" fmla="*/ 1155 h 434999"/>
                <a:gd name="connsiteX6" fmla="*/ 326947 w 851705"/>
                <a:gd name="connsiteY6" fmla="*/ 101707 h 434999"/>
                <a:gd name="connsiteX7" fmla="*/ 499771 w 851705"/>
                <a:gd name="connsiteY7" fmla="*/ 114276 h 434999"/>
                <a:gd name="connsiteX8" fmla="*/ 665267 w 851705"/>
                <a:gd name="connsiteY8" fmla="*/ 213784 h 434999"/>
                <a:gd name="connsiteX9" fmla="*/ 699163 w 851705"/>
                <a:gd name="connsiteY9" fmla="*/ 275008 h 434999"/>
                <a:gd name="connsiteX10" fmla="*/ 789547 w 851705"/>
                <a:gd name="connsiteY10" fmla="*/ 374022 h 434999"/>
                <a:gd name="connsiteX11" fmla="*/ 851705 w 851705"/>
                <a:gd name="connsiteY11" fmla="*/ 431645 h 434999"/>
                <a:gd name="connsiteX0" fmla="*/ 851705 w 851705"/>
                <a:gd name="connsiteY0" fmla="*/ 431645 h 434999"/>
                <a:gd name="connsiteX1" fmla="*/ 292382 w 851705"/>
                <a:gd name="connsiteY1" fmla="*/ 415934 h 434999"/>
                <a:gd name="connsiteX2" fmla="*/ 132126 w 851705"/>
                <a:gd name="connsiteY2" fmla="*/ 315382 h 434999"/>
                <a:gd name="connsiteX3" fmla="*/ 72423 w 851705"/>
                <a:gd name="connsiteY3" fmla="*/ 117419 h 434999"/>
                <a:gd name="connsiteX4" fmla="*/ 151 w 851705"/>
                <a:gd name="connsiteY4" fmla="*/ 51431 h 434999"/>
                <a:gd name="connsiteX5" fmla="*/ 62996 w 851705"/>
                <a:gd name="connsiteY5" fmla="*/ 1155 h 434999"/>
                <a:gd name="connsiteX6" fmla="*/ 326947 w 851705"/>
                <a:gd name="connsiteY6" fmla="*/ 101707 h 434999"/>
                <a:gd name="connsiteX7" fmla="*/ 499771 w 851705"/>
                <a:gd name="connsiteY7" fmla="*/ 114276 h 434999"/>
                <a:gd name="connsiteX8" fmla="*/ 665267 w 851705"/>
                <a:gd name="connsiteY8" fmla="*/ 213784 h 434999"/>
                <a:gd name="connsiteX9" fmla="*/ 699163 w 851705"/>
                <a:gd name="connsiteY9" fmla="*/ 275008 h 434999"/>
                <a:gd name="connsiteX10" fmla="*/ 789547 w 851705"/>
                <a:gd name="connsiteY10" fmla="*/ 374022 h 434999"/>
                <a:gd name="connsiteX11" fmla="*/ 851705 w 851705"/>
                <a:gd name="connsiteY11" fmla="*/ 431645 h 434999"/>
                <a:gd name="connsiteX0" fmla="*/ 851705 w 851705"/>
                <a:gd name="connsiteY0" fmla="*/ 431645 h 434999"/>
                <a:gd name="connsiteX1" fmla="*/ 292382 w 851705"/>
                <a:gd name="connsiteY1" fmla="*/ 415934 h 434999"/>
                <a:gd name="connsiteX2" fmla="*/ 132126 w 851705"/>
                <a:gd name="connsiteY2" fmla="*/ 315382 h 434999"/>
                <a:gd name="connsiteX3" fmla="*/ 72423 w 851705"/>
                <a:gd name="connsiteY3" fmla="*/ 117419 h 434999"/>
                <a:gd name="connsiteX4" fmla="*/ 151 w 851705"/>
                <a:gd name="connsiteY4" fmla="*/ 51431 h 434999"/>
                <a:gd name="connsiteX5" fmla="*/ 62996 w 851705"/>
                <a:gd name="connsiteY5" fmla="*/ 1155 h 434999"/>
                <a:gd name="connsiteX6" fmla="*/ 326947 w 851705"/>
                <a:gd name="connsiteY6" fmla="*/ 101707 h 434999"/>
                <a:gd name="connsiteX7" fmla="*/ 499771 w 851705"/>
                <a:gd name="connsiteY7" fmla="*/ 114276 h 434999"/>
                <a:gd name="connsiteX8" fmla="*/ 665267 w 851705"/>
                <a:gd name="connsiteY8" fmla="*/ 213784 h 434999"/>
                <a:gd name="connsiteX9" fmla="*/ 693575 w 851705"/>
                <a:gd name="connsiteY9" fmla="*/ 235397 h 434999"/>
                <a:gd name="connsiteX10" fmla="*/ 699163 w 851705"/>
                <a:gd name="connsiteY10" fmla="*/ 275008 h 434999"/>
                <a:gd name="connsiteX11" fmla="*/ 789547 w 851705"/>
                <a:gd name="connsiteY11" fmla="*/ 374022 h 434999"/>
                <a:gd name="connsiteX12" fmla="*/ 851705 w 851705"/>
                <a:gd name="connsiteY12" fmla="*/ 431645 h 434999"/>
                <a:gd name="connsiteX0" fmla="*/ 851705 w 851705"/>
                <a:gd name="connsiteY0" fmla="*/ 431645 h 433746"/>
                <a:gd name="connsiteX1" fmla="*/ 292382 w 851705"/>
                <a:gd name="connsiteY1" fmla="*/ 415934 h 433746"/>
                <a:gd name="connsiteX2" fmla="*/ 219047 w 851705"/>
                <a:gd name="connsiteY2" fmla="*/ 366025 h 433746"/>
                <a:gd name="connsiteX3" fmla="*/ 132126 w 851705"/>
                <a:gd name="connsiteY3" fmla="*/ 315382 h 433746"/>
                <a:gd name="connsiteX4" fmla="*/ 72423 w 851705"/>
                <a:gd name="connsiteY4" fmla="*/ 117419 h 433746"/>
                <a:gd name="connsiteX5" fmla="*/ 151 w 851705"/>
                <a:gd name="connsiteY5" fmla="*/ 51431 h 433746"/>
                <a:gd name="connsiteX6" fmla="*/ 62996 w 851705"/>
                <a:gd name="connsiteY6" fmla="*/ 1155 h 433746"/>
                <a:gd name="connsiteX7" fmla="*/ 326947 w 851705"/>
                <a:gd name="connsiteY7" fmla="*/ 101707 h 433746"/>
                <a:gd name="connsiteX8" fmla="*/ 499771 w 851705"/>
                <a:gd name="connsiteY8" fmla="*/ 114276 h 433746"/>
                <a:gd name="connsiteX9" fmla="*/ 665267 w 851705"/>
                <a:gd name="connsiteY9" fmla="*/ 213784 h 433746"/>
                <a:gd name="connsiteX10" fmla="*/ 693575 w 851705"/>
                <a:gd name="connsiteY10" fmla="*/ 235397 h 433746"/>
                <a:gd name="connsiteX11" fmla="*/ 699163 w 851705"/>
                <a:gd name="connsiteY11" fmla="*/ 275008 h 433746"/>
                <a:gd name="connsiteX12" fmla="*/ 789547 w 851705"/>
                <a:gd name="connsiteY12" fmla="*/ 374022 h 433746"/>
                <a:gd name="connsiteX13" fmla="*/ 851705 w 851705"/>
                <a:gd name="connsiteY13" fmla="*/ 431645 h 433746"/>
                <a:gd name="connsiteX0" fmla="*/ 851705 w 851705"/>
                <a:gd name="connsiteY0" fmla="*/ 431645 h 433746"/>
                <a:gd name="connsiteX1" fmla="*/ 292382 w 851705"/>
                <a:gd name="connsiteY1" fmla="*/ 415934 h 433746"/>
                <a:gd name="connsiteX2" fmla="*/ 219047 w 851705"/>
                <a:gd name="connsiteY2" fmla="*/ 366025 h 433746"/>
                <a:gd name="connsiteX3" fmla="*/ 132126 w 851705"/>
                <a:gd name="connsiteY3" fmla="*/ 315382 h 433746"/>
                <a:gd name="connsiteX4" fmla="*/ 72423 w 851705"/>
                <a:gd name="connsiteY4" fmla="*/ 117419 h 433746"/>
                <a:gd name="connsiteX5" fmla="*/ 151 w 851705"/>
                <a:gd name="connsiteY5" fmla="*/ 51431 h 433746"/>
                <a:gd name="connsiteX6" fmla="*/ 62996 w 851705"/>
                <a:gd name="connsiteY6" fmla="*/ 1155 h 433746"/>
                <a:gd name="connsiteX7" fmla="*/ 326947 w 851705"/>
                <a:gd name="connsiteY7" fmla="*/ 101707 h 433746"/>
                <a:gd name="connsiteX8" fmla="*/ 499771 w 851705"/>
                <a:gd name="connsiteY8" fmla="*/ 114276 h 433746"/>
                <a:gd name="connsiteX9" fmla="*/ 665267 w 851705"/>
                <a:gd name="connsiteY9" fmla="*/ 213784 h 433746"/>
                <a:gd name="connsiteX10" fmla="*/ 693575 w 851705"/>
                <a:gd name="connsiteY10" fmla="*/ 235397 h 433746"/>
                <a:gd name="connsiteX11" fmla="*/ 699163 w 851705"/>
                <a:gd name="connsiteY11" fmla="*/ 275008 h 433746"/>
                <a:gd name="connsiteX12" fmla="*/ 789547 w 851705"/>
                <a:gd name="connsiteY12" fmla="*/ 374022 h 433746"/>
                <a:gd name="connsiteX13" fmla="*/ 851705 w 851705"/>
                <a:gd name="connsiteY13" fmla="*/ 431645 h 433746"/>
                <a:gd name="connsiteX0" fmla="*/ 851705 w 851705"/>
                <a:gd name="connsiteY0" fmla="*/ 431645 h 434056"/>
                <a:gd name="connsiteX1" fmla="*/ 292382 w 851705"/>
                <a:gd name="connsiteY1" fmla="*/ 415934 h 434056"/>
                <a:gd name="connsiteX2" fmla="*/ 219047 w 851705"/>
                <a:gd name="connsiteY2" fmla="*/ 366025 h 434056"/>
                <a:gd name="connsiteX3" fmla="*/ 132126 w 851705"/>
                <a:gd name="connsiteY3" fmla="*/ 315382 h 434056"/>
                <a:gd name="connsiteX4" fmla="*/ 72423 w 851705"/>
                <a:gd name="connsiteY4" fmla="*/ 117419 h 434056"/>
                <a:gd name="connsiteX5" fmla="*/ 151 w 851705"/>
                <a:gd name="connsiteY5" fmla="*/ 51431 h 434056"/>
                <a:gd name="connsiteX6" fmla="*/ 62996 w 851705"/>
                <a:gd name="connsiteY6" fmla="*/ 1155 h 434056"/>
                <a:gd name="connsiteX7" fmla="*/ 326947 w 851705"/>
                <a:gd name="connsiteY7" fmla="*/ 101707 h 434056"/>
                <a:gd name="connsiteX8" fmla="*/ 499771 w 851705"/>
                <a:gd name="connsiteY8" fmla="*/ 114276 h 434056"/>
                <a:gd name="connsiteX9" fmla="*/ 665267 w 851705"/>
                <a:gd name="connsiteY9" fmla="*/ 213784 h 434056"/>
                <a:gd name="connsiteX10" fmla="*/ 693575 w 851705"/>
                <a:gd name="connsiteY10" fmla="*/ 235397 h 434056"/>
                <a:gd name="connsiteX11" fmla="*/ 699163 w 851705"/>
                <a:gd name="connsiteY11" fmla="*/ 275008 h 434056"/>
                <a:gd name="connsiteX12" fmla="*/ 789547 w 851705"/>
                <a:gd name="connsiteY12" fmla="*/ 374022 h 434056"/>
                <a:gd name="connsiteX13" fmla="*/ 851705 w 851705"/>
                <a:gd name="connsiteY13" fmla="*/ 431645 h 434056"/>
                <a:gd name="connsiteX0" fmla="*/ 851705 w 851705"/>
                <a:gd name="connsiteY0" fmla="*/ 431645 h 434056"/>
                <a:gd name="connsiteX1" fmla="*/ 292382 w 851705"/>
                <a:gd name="connsiteY1" fmla="*/ 415934 h 434056"/>
                <a:gd name="connsiteX2" fmla="*/ 219047 w 851705"/>
                <a:gd name="connsiteY2" fmla="*/ 366025 h 434056"/>
                <a:gd name="connsiteX3" fmla="*/ 132126 w 851705"/>
                <a:gd name="connsiteY3" fmla="*/ 315382 h 434056"/>
                <a:gd name="connsiteX4" fmla="*/ 72423 w 851705"/>
                <a:gd name="connsiteY4" fmla="*/ 117419 h 434056"/>
                <a:gd name="connsiteX5" fmla="*/ 151 w 851705"/>
                <a:gd name="connsiteY5" fmla="*/ 51431 h 434056"/>
                <a:gd name="connsiteX6" fmla="*/ 62996 w 851705"/>
                <a:gd name="connsiteY6" fmla="*/ 1155 h 434056"/>
                <a:gd name="connsiteX7" fmla="*/ 326947 w 851705"/>
                <a:gd name="connsiteY7" fmla="*/ 101707 h 434056"/>
                <a:gd name="connsiteX8" fmla="*/ 499771 w 851705"/>
                <a:gd name="connsiteY8" fmla="*/ 114276 h 434056"/>
                <a:gd name="connsiteX9" fmla="*/ 665267 w 851705"/>
                <a:gd name="connsiteY9" fmla="*/ 213784 h 434056"/>
                <a:gd name="connsiteX10" fmla="*/ 693575 w 851705"/>
                <a:gd name="connsiteY10" fmla="*/ 235397 h 434056"/>
                <a:gd name="connsiteX11" fmla="*/ 699163 w 851705"/>
                <a:gd name="connsiteY11" fmla="*/ 275008 h 434056"/>
                <a:gd name="connsiteX12" fmla="*/ 789547 w 851705"/>
                <a:gd name="connsiteY12" fmla="*/ 374022 h 434056"/>
                <a:gd name="connsiteX13" fmla="*/ 851705 w 851705"/>
                <a:gd name="connsiteY13" fmla="*/ 431645 h 434056"/>
                <a:gd name="connsiteX0" fmla="*/ 851705 w 851705"/>
                <a:gd name="connsiteY0" fmla="*/ 431645 h 433295"/>
                <a:gd name="connsiteX1" fmla="*/ 292382 w 851705"/>
                <a:gd name="connsiteY1" fmla="*/ 415934 h 433295"/>
                <a:gd name="connsiteX2" fmla="*/ 219047 w 851705"/>
                <a:gd name="connsiteY2" fmla="*/ 366025 h 433295"/>
                <a:gd name="connsiteX3" fmla="*/ 132126 w 851705"/>
                <a:gd name="connsiteY3" fmla="*/ 315382 h 433295"/>
                <a:gd name="connsiteX4" fmla="*/ 72423 w 851705"/>
                <a:gd name="connsiteY4" fmla="*/ 117419 h 433295"/>
                <a:gd name="connsiteX5" fmla="*/ 151 w 851705"/>
                <a:gd name="connsiteY5" fmla="*/ 51431 h 433295"/>
                <a:gd name="connsiteX6" fmla="*/ 62996 w 851705"/>
                <a:gd name="connsiteY6" fmla="*/ 1155 h 433295"/>
                <a:gd name="connsiteX7" fmla="*/ 326947 w 851705"/>
                <a:gd name="connsiteY7" fmla="*/ 101707 h 433295"/>
                <a:gd name="connsiteX8" fmla="*/ 499771 w 851705"/>
                <a:gd name="connsiteY8" fmla="*/ 114276 h 433295"/>
                <a:gd name="connsiteX9" fmla="*/ 665267 w 851705"/>
                <a:gd name="connsiteY9" fmla="*/ 213784 h 433295"/>
                <a:gd name="connsiteX10" fmla="*/ 693575 w 851705"/>
                <a:gd name="connsiteY10" fmla="*/ 235397 h 433295"/>
                <a:gd name="connsiteX11" fmla="*/ 699163 w 851705"/>
                <a:gd name="connsiteY11" fmla="*/ 275008 h 433295"/>
                <a:gd name="connsiteX12" fmla="*/ 789547 w 851705"/>
                <a:gd name="connsiteY12" fmla="*/ 374022 h 433295"/>
                <a:gd name="connsiteX13" fmla="*/ 851705 w 851705"/>
                <a:gd name="connsiteY13" fmla="*/ 431645 h 433295"/>
                <a:gd name="connsiteX0" fmla="*/ 851702 w 851702"/>
                <a:gd name="connsiteY0" fmla="*/ 431645 h 433295"/>
                <a:gd name="connsiteX1" fmla="*/ 292379 w 851702"/>
                <a:gd name="connsiteY1" fmla="*/ 415934 h 433295"/>
                <a:gd name="connsiteX2" fmla="*/ 219044 w 851702"/>
                <a:gd name="connsiteY2" fmla="*/ 366025 h 433295"/>
                <a:gd name="connsiteX3" fmla="*/ 132123 w 851702"/>
                <a:gd name="connsiteY3" fmla="*/ 315382 h 433295"/>
                <a:gd name="connsiteX4" fmla="*/ 72420 w 851702"/>
                <a:gd name="connsiteY4" fmla="*/ 117419 h 433295"/>
                <a:gd name="connsiteX5" fmla="*/ 148 w 851702"/>
                <a:gd name="connsiteY5" fmla="*/ 51431 h 433295"/>
                <a:gd name="connsiteX6" fmla="*/ 92318 w 851702"/>
                <a:gd name="connsiteY6" fmla="*/ 1155 h 433295"/>
                <a:gd name="connsiteX7" fmla="*/ 326944 w 851702"/>
                <a:gd name="connsiteY7" fmla="*/ 101707 h 433295"/>
                <a:gd name="connsiteX8" fmla="*/ 499768 w 851702"/>
                <a:gd name="connsiteY8" fmla="*/ 114276 h 433295"/>
                <a:gd name="connsiteX9" fmla="*/ 665264 w 851702"/>
                <a:gd name="connsiteY9" fmla="*/ 213784 h 433295"/>
                <a:gd name="connsiteX10" fmla="*/ 693572 w 851702"/>
                <a:gd name="connsiteY10" fmla="*/ 235397 h 433295"/>
                <a:gd name="connsiteX11" fmla="*/ 699160 w 851702"/>
                <a:gd name="connsiteY11" fmla="*/ 275008 h 433295"/>
                <a:gd name="connsiteX12" fmla="*/ 789544 w 851702"/>
                <a:gd name="connsiteY12" fmla="*/ 374022 h 433295"/>
                <a:gd name="connsiteX13" fmla="*/ 851702 w 851702"/>
                <a:gd name="connsiteY13" fmla="*/ 431645 h 433295"/>
                <a:gd name="connsiteX0" fmla="*/ 851636 w 851636"/>
                <a:gd name="connsiteY0" fmla="*/ 439496 h 441146"/>
                <a:gd name="connsiteX1" fmla="*/ 292313 w 851636"/>
                <a:gd name="connsiteY1" fmla="*/ 423785 h 441146"/>
                <a:gd name="connsiteX2" fmla="*/ 218978 w 851636"/>
                <a:gd name="connsiteY2" fmla="*/ 373876 h 441146"/>
                <a:gd name="connsiteX3" fmla="*/ 132057 w 851636"/>
                <a:gd name="connsiteY3" fmla="*/ 323233 h 441146"/>
                <a:gd name="connsiteX4" fmla="*/ 72354 w 851636"/>
                <a:gd name="connsiteY4" fmla="*/ 125270 h 441146"/>
                <a:gd name="connsiteX5" fmla="*/ 82 w 851636"/>
                <a:gd name="connsiteY5" fmla="*/ 59282 h 441146"/>
                <a:gd name="connsiteX6" fmla="*/ 86920 w 851636"/>
                <a:gd name="connsiteY6" fmla="*/ 1009 h 441146"/>
                <a:gd name="connsiteX7" fmla="*/ 326878 w 851636"/>
                <a:gd name="connsiteY7" fmla="*/ 109558 h 441146"/>
                <a:gd name="connsiteX8" fmla="*/ 499702 w 851636"/>
                <a:gd name="connsiteY8" fmla="*/ 122127 h 441146"/>
                <a:gd name="connsiteX9" fmla="*/ 665198 w 851636"/>
                <a:gd name="connsiteY9" fmla="*/ 221635 h 441146"/>
                <a:gd name="connsiteX10" fmla="*/ 693506 w 851636"/>
                <a:gd name="connsiteY10" fmla="*/ 243248 h 441146"/>
                <a:gd name="connsiteX11" fmla="*/ 699094 w 851636"/>
                <a:gd name="connsiteY11" fmla="*/ 282859 h 441146"/>
                <a:gd name="connsiteX12" fmla="*/ 789478 w 851636"/>
                <a:gd name="connsiteY12" fmla="*/ 381873 h 441146"/>
                <a:gd name="connsiteX13" fmla="*/ 851636 w 851636"/>
                <a:gd name="connsiteY13" fmla="*/ 439496 h 441146"/>
                <a:gd name="connsiteX0" fmla="*/ 851636 w 851636"/>
                <a:gd name="connsiteY0" fmla="*/ 439816 h 441466"/>
                <a:gd name="connsiteX1" fmla="*/ 292313 w 851636"/>
                <a:gd name="connsiteY1" fmla="*/ 424105 h 441466"/>
                <a:gd name="connsiteX2" fmla="*/ 218978 w 851636"/>
                <a:gd name="connsiteY2" fmla="*/ 374196 h 441466"/>
                <a:gd name="connsiteX3" fmla="*/ 132057 w 851636"/>
                <a:gd name="connsiteY3" fmla="*/ 323553 h 441466"/>
                <a:gd name="connsiteX4" fmla="*/ 72354 w 851636"/>
                <a:gd name="connsiteY4" fmla="*/ 125590 h 441466"/>
                <a:gd name="connsiteX5" fmla="*/ 82 w 851636"/>
                <a:gd name="connsiteY5" fmla="*/ 54271 h 441466"/>
                <a:gd name="connsiteX6" fmla="*/ 86920 w 851636"/>
                <a:gd name="connsiteY6" fmla="*/ 1329 h 441466"/>
                <a:gd name="connsiteX7" fmla="*/ 326878 w 851636"/>
                <a:gd name="connsiteY7" fmla="*/ 109878 h 441466"/>
                <a:gd name="connsiteX8" fmla="*/ 499702 w 851636"/>
                <a:gd name="connsiteY8" fmla="*/ 122447 h 441466"/>
                <a:gd name="connsiteX9" fmla="*/ 665198 w 851636"/>
                <a:gd name="connsiteY9" fmla="*/ 221955 h 441466"/>
                <a:gd name="connsiteX10" fmla="*/ 693506 w 851636"/>
                <a:gd name="connsiteY10" fmla="*/ 243568 h 441466"/>
                <a:gd name="connsiteX11" fmla="*/ 699094 w 851636"/>
                <a:gd name="connsiteY11" fmla="*/ 283179 h 441466"/>
                <a:gd name="connsiteX12" fmla="*/ 789478 w 851636"/>
                <a:gd name="connsiteY12" fmla="*/ 382193 h 441466"/>
                <a:gd name="connsiteX13" fmla="*/ 851636 w 851636"/>
                <a:gd name="connsiteY13" fmla="*/ 439816 h 441466"/>
                <a:gd name="connsiteX0" fmla="*/ 851561 w 851561"/>
                <a:gd name="connsiteY0" fmla="*/ 426876 h 428526"/>
                <a:gd name="connsiteX1" fmla="*/ 292238 w 851561"/>
                <a:gd name="connsiteY1" fmla="*/ 411165 h 428526"/>
                <a:gd name="connsiteX2" fmla="*/ 218903 w 851561"/>
                <a:gd name="connsiteY2" fmla="*/ 361256 h 428526"/>
                <a:gd name="connsiteX3" fmla="*/ 131982 w 851561"/>
                <a:gd name="connsiteY3" fmla="*/ 310613 h 428526"/>
                <a:gd name="connsiteX4" fmla="*/ 72279 w 851561"/>
                <a:gd name="connsiteY4" fmla="*/ 112650 h 428526"/>
                <a:gd name="connsiteX5" fmla="*/ 7 w 851561"/>
                <a:gd name="connsiteY5" fmla="*/ 41331 h 428526"/>
                <a:gd name="connsiteX6" fmla="*/ 76182 w 851561"/>
                <a:gd name="connsiteY6" fmla="*/ 1718 h 428526"/>
                <a:gd name="connsiteX7" fmla="*/ 326803 w 851561"/>
                <a:gd name="connsiteY7" fmla="*/ 96938 h 428526"/>
                <a:gd name="connsiteX8" fmla="*/ 499627 w 851561"/>
                <a:gd name="connsiteY8" fmla="*/ 109507 h 428526"/>
                <a:gd name="connsiteX9" fmla="*/ 665123 w 851561"/>
                <a:gd name="connsiteY9" fmla="*/ 209015 h 428526"/>
                <a:gd name="connsiteX10" fmla="*/ 693431 w 851561"/>
                <a:gd name="connsiteY10" fmla="*/ 230628 h 428526"/>
                <a:gd name="connsiteX11" fmla="*/ 699019 w 851561"/>
                <a:gd name="connsiteY11" fmla="*/ 270239 h 428526"/>
                <a:gd name="connsiteX12" fmla="*/ 789403 w 851561"/>
                <a:gd name="connsiteY12" fmla="*/ 369253 h 428526"/>
                <a:gd name="connsiteX13" fmla="*/ 851561 w 851561"/>
                <a:gd name="connsiteY13" fmla="*/ 426876 h 428526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499627 w 859559"/>
                <a:gd name="connsiteY8" fmla="*/ 109507 h 426081"/>
                <a:gd name="connsiteX9" fmla="*/ 665123 w 859559"/>
                <a:gd name="connsiteY9" fmla="*/ 209015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499627 w 859559"/>
                <a:gd name="connsiteY8" fmla="*/ 109507 h 426081"/>
                <a:gd name="connsiteX9" fmla="*/ 665123 w 859559"/>
                <a:gd name="connsiteY9" fmla="*/ 209015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499627 w 859559"/>
                <a:gd name="connsiteY8" fmla="*/ 109507 h 426081"/>
                <a:gd name="connsiteX9" fmla="*/ 665123 w 859559"/>
                <a:gd name="connsiteY9" fmla="*/ 209015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499627 w 859559"/>
                <a:gd name="connsiteY8" fmla="*/ 109507 h 426081"/>
                <a:gd name="connsiteX9" fmla="*/ 665123 w 859559"/>
                <a:gd name="connsiteY9" fmla="*/ 209015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499627 w 859559"/>
                <a:gd name="connsiteY8" fmla="*/ 109507 h 426081"/>
                <a:gd name="connsiteX9" fmla="*/ 665123 w 859559"/>
                <a:gd name="connsiteY9" fmla="*/ 209015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499627 w 859559"/>
                <a:gd name="connsiteY8" fmla="*/ 109507 h 426081"/>
                <a:gd name="connsiteX9" fmla="*/ 641130 w 859559"/>
                <a:gd name="connsiteY9" fmla="*/ 193019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504959 w 859559"/>
                <a:gd name="connsiteY8" fmla="*/ 112173 h 426081"/>
                <a:gd name="connsiteX9" fmla="*/ 641130 w 859559"/>
                <a:gd name="connsiteY9" fmla="*/ 193019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504959 w 859559"/>
                <a:gd name="connsiteY8" fmla="*/ 112173 h 426081"/>
                <a:gd name="connsiteX9" fmla="*/ 641130 w 859559"/>
                <a:gd name="connsiteY9" fmla="*/ 193019 h 426081"/>
                <a:gd name="connsiteX10" fmla="*/ 693431 w 859559"/>
                <a:gd name="connsiteY10" fmla="*/ 230628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  <a:gd name="connsiteX0" fmla="*/ 859559 w 859559"/>
                <a:gd name="connsiteY0" fmla="*/ 424211 h 426081"/>
                <a:gd name="connsiteX1" fmla="*/ 292238 w 859559"/>
                <a:gd name="connsiteY1" fmla="*/ 411165 h 426081"/>
                <a:gd name="connsiteX2" fmla="*/ 218903 w 859559"/>
                <a:gd name="connsiteY2" fmla="*/ 361256 h 426081"/>
                <a:gd name="connsiteX3" fmla="*/ 131982 w 859559"/>
                <a:gd name="connsiteY3" fmla="*/ 310613 h 426081"/>
                <a:gd name="connsiteX4" fmla="*/ 72279 w 859559"/>
                <a:gd name="connsiteY4" fmla="*/ 112650 h 426081"/>
                <a:gd name="connsiteX5" fmla="*/ 7 w 859559"/>
                <a:gd name="connsiteY5" fmla="*/ 41331 h 426081"/>
                <a:gd name="connsiteX6" fmla="*/ 76182 w 859559"/>
                <a:gd name="connsiteY6" fmla="*/ 1718 h 426081"/>
                <a:gd name="connsiteX7" fmla="*/ 326803 w 859559"/>
                <a:gd name="connsiteY7" fmla="*/ 96938 h 426081"/>
                <a:gd name="connsiteX8" fmla="*/ 504959 w 859559"/>
                <a:gd name="connsiteY8" fmla="*/ 112173 h 426081"/>
                <a:gd name="connsiteX9" fmla="*/ 641130 w 859559"/>
                <a:gd name="connsiteY9" fmla="*/ 193019 h 426081"/>
                <a:gd name="connsiteX10" fmla="*/ 690766 w 859559"/>
                <a:gd name="connsiteY10" fmla="*/ 227962 h 426081"/>
                <a:gd name="connsiteX11" fmla="*/ 699019 w 859559"/>
                <a:gd name="connsiteY11" fmla="*/ 270239 h 426081"/>
                <a:gd name="connsiteX12" fmla="*/ 789403 w 859559"/>
                <a:gd name="connsiteY12" fmla="*/ 369253 h 426081"/>
                <a:gd name="connsiteX13" fmla="*/ 859559 w 859559"/>
                <a:gd name="connsiteY13" fmla="*/ 424211 h 42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59559" h="426081">
                  <a:moveTo>
                    <a:pt x="859559" y="424211"/>
                  </a:moveTo>
                  <a:cubicBezTo>
                    <a:pt x="784696" y="431196"/>
                    <a:pt x="355027" y="416771"/>
                    <a:pt x="292238" y="411165"/>
                  </a:cubicBezTo>
                  <a:cubicBezTo>
                    <a:pt x="253442" y="397562"/>
                    <a:pt x="245612" y="378015"/>
                    <a:pt x="218903" y="361256"/>
                  </a:cubicBezTo>
                  <a:cubicBezTo>
                    <a:pt x="192194" y="344497"/>
                    <a:pt x="156419" y="352047"/>
                    <a:pt x="131982" y="310613"/>
                  </a:cubicBezTo>
                  <a:cubicBezTo>
                    <a:pt x="107545" y="269179"/>
                    <a:pt x="94275" y="157530"/>
                    <a:pt x="72279" y="112650"/>
                  </a:cubicBezTo>
                  <a:cubicBezTo>
                    <a:pt x="50283" y="67770"/>
                    <a:pt x="-644" y="59820"/>
                    <a:pt x="7" y="41331"/>
                  </a:cubicBezTo>
                  <a:cubicBezTo>
                    <a:pt x="658" y="22842"/>
                    <a:pt x="21716" y="-7550"/>
                    <a:pt x="76182" y="1718"/>
                  </a:cubicBezTo>
                  <a:cubicBezTo>
                    <a:pt x="130648" y="10986"/>
                    <a:pt x="255340" y="78529"/>
                    <a:pt x="326803" y="96938"/>
                  </a:cubicBezTo>
                  <a:cubicBezTo>
                    <a:pt x="398266" y="115347"/>
                    <a:pt x="451237" y="104157"/>
                    <a:pt x="504959" y="112173"/>
                  </a:cubicBezTo>
                  <a:cubicBezTo>
                    <a:pt x="561346" y="130853"/>
                    <a:pt x="610607" y="172832"/>
                    <a:pt x="641130" y="193019"/>
                  </a:cubicBezTo>
                  <a:cubicBezTo>
                    <a:pt x="671653" y="213206"/>
                    <a:pt x="685117" y="217758"/>
                    <a:pt x="690766" y="227962"/>
                  </a:cubicBezTo>
                  <a:cubicBezTo>
                    <a:pt x="696415" y="238166"/>
                    <a:pt x="682579" y="246690"/>
                    <a:pt x="699019" y="270239"/>
                  </a:cubicBezTo>
                  <a:cubicBezTo>
                    <a:pt x="715459" y="293788"/>
                    <a:pt x="765312" y="343591"/>
                    <a:pt x="789403" y="369253"/>
                  </a:cubicBezTo>
                  <a:cubicBezTo>
                    <a:pt x="813494" y="394915"/>
                    <a:pt x="859777" y="403896"/>
                    <a:pt x="859559" y="424211"/>
                  </a:cubicBezTo>
                  <a:close/>
                </a:path>
              </a:pathLst>
            </a:custGeom>
            <a:noFill/>
            <a:ln w="63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4931ADA-8DB2-9019-92B2-D08D986304F5}"/>
              </a:ext>
            </a:extLst>
          </p:cNvPr>
          <p:cNvSpPr txBox="1"/>
          <p:nvPr/>
        </p:nvSpPr>
        <p:spPr>
          <a:xfrm>
            <a:off x="320042" y="4614720"/>
            <a:ext cx="1170121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Firm-up well locations, based on final dynamic modelling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Supplement subsurface monitoring with indirect monitoring; 4D VSP, 4D sparse array seismic or 4D 2D  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Once plume hits a deep monitoring well a new deep monitoring well will have to be drilled further away to track further plume expansion, or injection will have to be moved up to the next zone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EPA well construction requirements are aimed to protect the USDW and provide zonal isolation</a:t>
            </a:r>
          </a:p>
        </p:txBody>
      </p:sp>
      <p:pic>
        <p:nvPicPr>
          <p:cNvPr id="25" name="Picture 24" descr="A picture containing letter&#10;&#10;Description automatically generated">
            <a:extLst>
              <a:ext uri="{FF2B5EF4-FFF2-40B4-BE49-F238E27FC236}">
                <a16:creationId xmlns:a16="http://schemas.microsoft.com/office/drawing/2014/main" id="{E9646C15-B1F5-7A3D-319B-FDFE68670C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0" r="6824"/>
          <a:stretch/>
        </p:blipFill>
        <p:spPr>
          <a:xfrm>
            <a:off x="9679178" y="1053265"/>
            <a:ext cx="2212016" cy="33653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0AD8B6D-3996-A058-22A5-0BC75C7CE0D0}"/>
              </a:ext>
            </a:extLst>
          </p:cNvPr>
          <p:cNvSpPr txBox="1"/>
          <p:nvPr/>
        </p:nvSpPr>
        <p:spPr>
          <a:xfrm>
            <a:off x="9770660" y="4344233"/>
            <a:ext cx="2066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EPA cementing and casing requirements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5D5286A2-E778-0C8F-CE7C-39E33157E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21" y="144827"/>
            <a:ext cx="10823151" cy="543851"/>
          </a:xfrm>
        </p:spPr>
        <p:txBody>
          <a:bodyPr>
            <a:noAutofit/>
          </a:bodyPr>
          <a:lstStyle/>
          <a:p>
            <a:r>
              <a:rPr lang="en-US" sz="2700" b="1" dirty="0">
                <a:effectLst/>
                <a:ea typeface="Times New Roman" panose="02020603050405020304" pitchFamily="18" charset="0"/>
              </a:rPr>
              <a:t>Proposed monitoring scheme and injection well </a:t>
            </a:r>
            <a:endParaRPr lang="en-US" sz="2700" dirty="0"/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30BCF207-75F3-24AF-0281-4F02139A26E2}"/>
              </a:ext>
            </a:extLst>
          </p:cNvPr>
          <p:cNvSpPr txBox="1">
            <a:spLocks/>
          </p:cNvSpPr>
          <p:nvPr/>
        </p:nvSpPr>
        <p:spPr>
          <a:xfrm>
            <a:off x="696521" y="663842"/>
            <a:ext cx="10823151" cy="3552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cumin Pro" panose="020B0504020202020204" pitchFamily="34" charset="77"/>
                <a:ea typeface="+mj-ea"/>
                <a:cs typeface="+mj-cs"/>
              </a:defRPr>
            </a:lvl1pPr>
          </a:lstStyle>
          <a:p>
            <a:r>
              <a:rPr lang="en-US" sz="2000" i="1" dirty="0">
                <a:solidFill>
                  <a:srgbClr val="EDB200"/>
                </a:solidFill>
              </a:rPr>
              <a:t>Initially two deep monitoring wells and one shallow monitoring location, one injection well</a:t>
            </a:r>
          </a:p>
        </p:txBody>
      </p:sp>
    </p:spTree>
    <p:extLst>
      <p:ext uri="{BB962C8B-B14F-4D97-AF65-F5344CB8AC3E}">
        <p14:creationId xmlns:p14="http://schemas.microsoft.com/office/powerpoint/2010/main" val="2193186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Schematic of the CO</a:t>
            </a:r>
            <a:r>
              <a:rPr lang="en-US" baseline="-25000" dirty="0"/>
              <a:t>2</a:t>
            </a:r>
            <a:r>
              <a:rPr lang="en-US" dirty="0"/>
              <a:t> capture facility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3D862A5-F4E3-51AA-898E-7C3E40593AE5}"/>
              </a:ext>
            </a:extLst>
          </p:cNvPr>
          <p:cNvGrpSpPr/>
          <p:nvPr/>
        </p:nvGrpSpPr>
        <p:grpSpPr>
          <a:xfrm>
            <a:off x="493564" y="1324947"/>
            <a:ext cx="11181633" cy="4544008"/>
            <a:chOff x="493564" y="1324947"/>
            <a:chExt cx="11181633" cy="454400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740FE2-C6FA-D1FA-C17C-D66B0B4E6011}"/>
                </a:ext>
              </a:extLst>
            </p:cNvPr>
            <p:cNvSpPr/>
            <p:nvPr/>
          </p:nvSpPr>
          <p:spPr>
            <a:xfrm>
              <a:off x="10168554" y="1324947"/>
              <a:ext cx="1506642" cy="4517401"/>
            </a:xfrm>
            <a:prstGeom prst="rect">
              <a:avLst/>
            </a:prstGeom>
            <a:solidFill>
              <a:srgbClr val="F1900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60EBBE8-0103-1F04-B218-DC6B7DA7A6FD}"/>
                </a:ext>
              </a:extLst>
            </p:cNvPr>
            <p:cNvSpPr/>
            <p:nvPr/>
          </p:nvSpPr>
          <p:spPr>
            <a:xfrm>
              <a:off x="1822467" y="1348019"/>
              <a:ext cx="8346087" cy="451740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72ADEAD-2728-C56B-96D4-BC0607DD7B57}"/>
                </a:ext>
              </a:extLst>
            </p:cNvPr>
            <p:cNvSpPr/>
            <p:nvPr/>
          </p:nvSpPr>
          <p:spPr>
            <a:xfrm>
              <a:off x="3639569" y="2610449"/>
              <a:ext cx="6258329" cy="3073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CEECEB-08D6-0A90-B289-EB0461541129}"/>
                </a:ext>
              </a:extLst>
            </p:cNvPr>
            <p:cNvSpPr/>
            <p:nvPr/>
          </p:nvSpPr>
          <p:spPr>
            <a:xfrm>
              <a:off x="498057" y="1324948"/>
              <a:ext cx="1317193" cy="4544007"/>
            </a:xfrm>
            <a:prstGeom prst="rect">
              <a:avLst/>
            </a:prstGeom>
            <a:solidFill>
              <a:srgbClr val="468FE8"/>
            </a:solidFill>
            <a:ln w="25400">
              <a:solidFill>
                <a:schemeClr val="tx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22" descr="Factory outline">
              <a:extLst>
                <a:ext uri="{FF2B5EF4-FFF2-40B4-BE49-F238E27FC236}">
                  <a16:creationId xmlns:a16="http://schemas.microsoft.com/office/drawing/2014/main" id="{721FD188-B63E-EB03-1648-607CBC15D3A8}"/>
                </a:ext>
              </a:extLst>
            </p:cNvPr>
            <p:cNvGrpSpPr/>
            <p:nvPr/>
          </p:nvGrpSpPr>
          <p:grpSpPr>
            <a:xfrm>
              <a:off x="778722" y="2275218"/>
              <a:ext cx="731246" cy="906783"/>
              <a:chOff x="1153875" y="2257362"/>
              <a:chExt cx="666750" cy="666750"/>
            </a:xfrm>
            <a:solidFill>
              <a:srgbClr val="000000"/>
            </a:solidFill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EEE1311-62EF-59E9-298D-F3CB0D3C4033}"/>
                  </a:ext>
                </a:extLst>
              </p:cNvPr>
              <p:cNvSpPr/>
              <p:nvPr/>
            </p:nvSpPr>
            <p:spPr>
              <a:xfrm>
                <a:off x="1153875" y="2257362"/>
                <a:ext cx="666750" cy="666750"/>
              </a:xfrm>
              <a:custGeom>
                <a:avLst/>
                <a:gdLst>
                  <a:gd name="connsiteX0" fmla="*/ 409575 w 666750"/>
                  <a:gd name="connsiteY0" fmla="*/ 384381 h 666750"/>
                  <a:gd name="connsiteX1" fmla="*/ 409575 w 666750"/>
                  <a:gd name="connsiteY1" fmla="*/ 251031 h 666750"/>
                  <a:gd name="connsiteX2" fmla="*/ 151324 w 666750"/>
                  <a:gd name="connsiteY2" fmla="*/ 384943 h 666750"/>
                  <a:gd name="connsiteX3" fmla="*/ 123158 w 666750"/>
                  <a:gd name="connsiteY3" fmla="*/ 0 h 666750"/>
                  <a:gd name="connsiteX4" fmla="*/ 29242 w 666750"/>
                  <a:gd name="connsiteY4" fmla="*/ 0 h 666750"/>
                  <a:gd name="connsiteX5" fmla="*/ 0 w 666750"/>
                  <a:gd name="connsiteY5" fmla="*/ 400050 h 666750"/>
                  <a:gd name="connsiteX6" fmla="*/ 0 w 666750"/>
                  <a:gd name="connsiteY6" fmla="*/ 666750 h 666750"/>
                  <a:gd name="connsiteX7" fmla="*/ 666750 w 666750"/>
                  <a:gd name="connsiteY7" fmla="*/ 666750 h 666750"/>
                  <a:gd name="connsiteX8" fmla="*/ 666750 w 666750"/>
                  <a:gd name="connsiteY8" fmla="*/ 251031 h 666750"/>
                  <a:gd name="connsiteX9" fmla="*/ 105442 w 666750"/>
                  <a:gd name="connsiteY9" fmla="*/ 19050 h 666750"/>
                  <a:gd name="connsiteX10" fmla="*/ 108928 w 666750"/>
                  <a:gd name="connsiteY10" fmla="*/ 66675 h 666750"/>
                  <a:gd name="connsiteX11" fmla="*/ 43472 w 666750"/>
                  <a:gd name="connsiteY11" fmla="*/ 66675 h 666750"/>
                  <a:gd name="connsiteX12" fmla="*/ 46958 w 666750"/>
                  <a:gd name="connsiteY12" fmla="*/ 19050 h 666750"/>
                  <a:gd name="connsiteX13" fmla="*/ 42072 w 666750"/>
                  <a:gd name="connsiteY13" fmla="*/ 85725 h 666750"/>
                  <a:gd name="connsiteX14" fmla="*/ 110328 w 666750"/>
                  <a:gd name="connsiteY14" fmla="*/ 85725 h 666750"/>
                  <a:gd name="connsiteX15" fmla="*/ 132626 w 666750"/>
                  <a:gd name="connsiteY15" fmla="*/ 390525 h 666750"/>
                  <a:gd name="connsiteX16" fmla="*/ 19774 w 666750"/>
                  <a:gd name="connsiteY16" fmla="*/ 390525 h 666750"/>
                  <a:gd name="connsiteX17" fmla="*/ 145733 w 666750"/>
                  <a:gd name="connsiteY17" fmla="*/ 409280 h 666750"/>
                  <a:gd name="connsiteX18" fmla="*/ 390525 w 666750"/>
                  <a:gd name="connsiteY18" fmla="*/ 282369 h 666750"/>
                  <a:gd name="connsiteX19" fmla="*/ 390525 w 666750"/>
                  <a:gd name="connsiteY19" fmla="*/ 415719 h 666750"/>
                  <a:gd name="connsiteX20" fmla="*/ 647700 w 666750"/>
                  <a:gd name="connsiteY20" fmla="*/ 282369 h 666750"/>
                  <a:gd name="connsiteX21" fmla="*/ 647700 w 666750"/>
                  <a:gd name="connsiteY21" fmla="*/ 647700 h 666750"/>
                  <a:gd name="connsiteX22" fmla="*/ 19050 w 666750"/>
                  <a:gd name="connsiteY22" fmla="*/ 647700 h 666750"/>
                  <a:gd name="connsiteX23" fmla="*/ 19050 w 666750"/>
                  <a:gd name="connsiteY23" fmla="*/ 409575 h 666750"/>
                  <a:gd name="connsiteX24" fmla="*/ 134017 w 666750"/>
                  <a:gd name="connsiteY24" fmla="*/ 409575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66750" h="666750">
                    <a:moveTo>
                      <a:pt x="409575" y="384381"/>
                    </a:moveTo>
                    <a:lnTo>
                      <a:pt x="409575" y="251031"/>
                    </a:lnTo>
                    <a:lnTo>
                      <a:pt x="151324" y="384943"/>
                    </a:lnTo>
                    <a:lnTo>
                      <a:pt x="123158" y="0"/>
                    </a:lnTo>
                    <a:lnTo>
                      <a:pt x="29242" y="0"/>
                    </a:lnTo>
                    <a:lnTo>
                      <a:pt x="0" y="400050"/>
                    </a:lnTo>
                    <a:lnTo>
                      <a:pt x="0" y="666750"/>
                    </a:lnTo>
                    <a:lnTo>
                      <a:pt x="666750" y="666750"/>
                    </a:lnTo>
                    <a:lnTo>
                      <a:pt x="666750" y="251031"/>
                    </a:lnTo>
                    <a:close/>
                    <a:moveTo>
                      <a:pt x="105442" y="19050"/>
                    </a:moveTo>
                    <a:lnTo>
                      <a:pt x="108928" y="66675"/>
                    </a:lnTo>
                    <a:lnTo>
                      <a:pt x="43472" y="66675"/>
                    </a:lnTo>
                    <a:lnTo>
                      <a:pt x="46958" y="19050"/>
                    </a:lnTo>
                    <a:close/>
                    <a:moveTo>
                      <a:pt x="42072" y="85725"/>
                    </a:moveTo>
                    <a:lnTo>
                      <a:pt x="110328" y="85725"/>
                    </a:lnTo>
                    <a:lnTo>
                      <a:pt x="132626" y="390525"/>
                    </a:lnTo>
                    <a:lnTo>
                      <a:pt x="19774" y="390525"/>
                    </a:lnTo>
                    <a:close/>
                    <a:moveTo>
                      <a:pt x="145733" y="409280"/>
                    </a:moveTo>
                    <a:lnTo>
                      <a:pt x="390525" y="282369"/>
                    </a:lnTo>
                    <a:lnTo>
                      <a:pt x="390525" y="415719"/>
                    </a:lnTo>
                    <a:lnTo>
                      <a:pt x="647700" y="282369"/>
                    </a:lnTo>
                    <a:lnTo>
                      <a:pt x="647700" y="647700"/>
                    </a:lnTo>
                    <a:lnTo>
                      <a:pt x="19050" y="647700"/>
                    </a:lnTo>
                    <a:lnTo>
                      <a:pt x="19050" y="409575"/>
                    </a:lnTo>
                    <a:lnTo>
                      <a:pt x="134017" y="40957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8976E38-7BC9-0CD7-0255-46E96260FD7F}"/>
                  </a:ext>
                </a:extLst>
              </p:cNvPr>
              <p:cNvSpPr/>
              <p:nvPr/>
            </p:nvSpPr>
            <p:spPr>
              <a:xfrm>
                <a:off x="1220550" y="2752662"/>
                <a:ext cx="152400" cy="95250"/>
              </a:xfrm>
              <a:custGeom>
                <a:avLst/>
                <a:gdLst>
                  <a:gd name="connsiteX0" fmla="*/ 0 w 152400"/>
                  <a:gd name="connsiteY0" fmla="*/ 95250 h 95250"/>
                  <a:gd name="connsiteX1" fmla="*/ 152400 w 152400"/>
                  <a:gd name="connsiteY1" fmla="*/ 95250 h 95250"/>
                  <a:gd name="connsiteX2" fmla="*/ 152400 w 152400"/>
                  <a:gd name="connsiteY2" fmla="*/ 0 h 95250"/>
                  <a:gd name="connsiteX3" fmla="*/ 0 w 152400"/>
                  <a:gd name="connsiteY3" fmla="*/ 0 h 95250"/>
                  <a:gd name="connsiteX4" fmla="*/ 133350 w 152400"/>
                  <a:gd name="connsiteY4" fmla="*/ 76200 h 95250"/>
                  <a:gd name="connsiteX5" fmla="*/ 85725 w 152400"/>
                  <a:gd name="connsiteY5" fmla="*/ 76200 h 95250"/>
                  <a:gd name="connsiteX6" fmla="*/ 85725 w 152400"/>
                  <a:gd name="connsiteY6" fmla="*/ 19050 h 95250"/>
                  <a:gd name="connsiteX7" fmla="*/ 133350 w 152400"/>
                  <a:gd name="connsiteY7" fmla="*/ 19050 h 95250"/>
                  <a:gd name="connsiteX8" fmla="*/ 19050 w 152400"/>
                  <a:gd name="connsiteY8" fmla="*/ 19050 h 95250"/>
                  <a:gd name="connsiteX9" fmla="*/ 66675 w 152400"/>
                  <a:gd name="connsiteY9" fmla="*/ 19050 h 95250"/>
                  <a:gd name="connsiteX10" fmla="*/ 66675 w 152400"/>
                  <a:gd name="connsiteY10" fmla="*/ 76200 h 95250"/>
                  <a:gd name="connsiteX11" fmla="*/ 19050 w 152400"/>
                  <a:gd name="connsiteY11" fmla="*/ 7620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400" h="95250">
                    <a:moveTo>
                      <a:pt x="0" y="95250"/>
                    </a:moveTo>
                    <a:lnTo>
                      <a:pt x="152400" y="95250"/>
                    </a:lnTo>
                    <a:lnTo>
                      <a:pt x="152400" y="0"/>
                    </a:lnTo>
                    <a:lnTo>
                      <a:pt x="0" y="0"/>
                    </a:lnTo>
                    <a:close/>
                    <a:moveTo>
                      <a:pt x="133350" y="76200"/>
                    </a:moveTo>
                    <a:lnTo>
                      <a:pt x="85725" y="76200"/>
                    </a:lnTo>
                    <a:lnTo>
                      <a:pt x="85725" y="19050"/>
                    </a:lnTo>
                    <a:lnTo>
                      <a:pt x="133350" y="19050"/>
                    </a:lnTo>
                    <a:close/>
                    <a:moveTo>
                      <a:pt x="19050" y="19050"/>
                    </a:moveTo>
                    <a:lnTo>
                      <a:pt x="66675" y="19050"/>
                    </a:lnTo>
                    <a:lnTo>
                      <a:pt x="66675" y="76200"/>
                    </a:lnTo>
                    <a:lnTo>
                      <a:pt x="19050" y="7620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D19CD4F-9044-949C-A970-A95958897E07}"/>
                  </a:ext>
                </a:extLst>
              </p:cNvPr>
              <p:cNvSpPr/>
              <p:nvPr/>
            </p:nvSpPr>
            <p:spPr>
              <a:xfrm>
                <a:off x="1411050" y="2752662"/>
                <a:ext cx="152400" cy="95250"/>
              </a:xfrm>
              <a:custGeom>
                <a:avLst/>
                <a:gdLst>
                  <a:gd name="connsiteX0" fmla="*/ 0 w 152400"/>
                  <a:gd name="connsiteY0" fmla="*/ 95250 h 95250"/>
                  <a:gd name="connsiteX1" fmla="*/ 152400 w 152400"/>
                  <a:gd name="connsiteY1" fmla="*/ 95250 h 95250"/>
                  <a:gd name="connsiteX2" fmla="*/ 152400 w 152400"/>
                  <a:gd name="connsiteY2" fmla="*/ 0 h 95250"/>
                  <a:gd name="connsiteX3" fmla="*/ 0 w 152400"/>
                  <a:gd name="connsiteY3" fmla="*/ 0 h 95250"/>
                  <a:gd name="connsiteX4" fmla="*/ 133350 w 152400"/>
                  <a:gd name="connsiteY4" fmla="*/ 76200 h 95250"/>
                  <a:gd name="connsiteX5" fmla="*/ 85725 w 152400"/>
                  <a:gd name="connsiteY5" fmla="*/ 76200 h 95250"/>
                  <a:gd name="connsiteX6" fmla="*/ 85725 w 152400"/>
                  <a:gd name="connsiteY6" fmla="*/ 19050 h 95250"/>
                  <a:gd name="connsiteX7" fmla="*/ 133350 w 152400"/>
                  <a:gd name="connsiteY7" fmla="*/ 19050 h 95250"/>
                  <a:gd name="connsiteX8" fmla="*/ 19050 w 152400"/>
                  <a:gd name="connsiteY8" fmla="*/ 19050 h 95250"/>
                  <a:gd name="connsiteX9" fmla="*/ 66675 w 152400"/>
                  <a:gd name="connsiteY9" fmla="*/ 19050 h 95250"/>
                  <a:gd name="connsiteX10" fmla="*/ 66675 w 152400"/>
                  <a:gd name="connsiteY10" fmla="*/ 76200 h 95250"/>
                  <a:gd name="connsiteX11" fmla="*/ 19050 w 152400"/>
                  <a:gd name="connsiteY11" fmla="*/ 7620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400" h="95250">
                    <a:moveTo>
                      <a:pt x="0" y="95250"/>
                    </a:moveTo>
                    <a:lnTo>
                      <a:pt x="152400" y="95250"/>
                    </a:lnTo>
                    <a:lnTo>
                      <a:pt x="152400" y="0"/>
                    </a:lnTo>
                    <a:lnTo>
                      <a:pt x="0" y="0"/>
                    </a:lnTo>
                    <a:close/>
                    <a:moveTo>
                      <a:pt x="133350" y="76200"/>
                    </a:moveTo>
                    <a:lnTo>
                      <a:pt x="85725" y="76200"/>
                    </a:lnTo>
                    <a:lnTo>
                      <a:pt x="85725" y="19050"/>
                    </a:lnTo>
                    <a:lnTo>
                      <a:pt x="133350" y="19050"/>
                    </a:lnTo>
                    <a:close/>
                    <a:moveTo>
                      <a:pt x="19050" y="19050"/>
                    </a:moveTo>
                    <a:lnTo>
                      <a:pt x="66675" y="19050"/>
                    </a:lnTo>
                    <a:lnTo>
                      <a:pt x="66675" y="76200"/>
                    </a:lnTo>
                    <a:lnTo>
                      <a:pt x="19050" y="7620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B68431C-6519-0037-ACCA-A5CC9412059F}"/>
                  </a:ext>
                </a:extLst>
              </p:cNvPr>
              <p:cNvSpPr/>
              <p:nvPr/>
            </p:nvSpPr>
            <p:spPr>
              <a:xfrm>
                <a:off x="1601550" y="2752662"/>
                <a:ext cx="152400" cy="95250"/>
              </a:xfrm>
              <a:custGeom>
                <a:avLst/>
                <a:gdLst>
                  <a:gd name="connsiteX0" fmla="*/ 152400 w 152400"/>
                  <a:gd name="connsiteY0" fmla="*/ 0 h 95250"/>
                  <a:gd name="connsiteX1" fmla="*/ 0 w 152400"/>
                  <a:gd name="connsiteY1" fmla="*/ 0 h 95250"/>
                  <a:gd name="connsiteX2" fmla="*/ 0 w 152400"/>
                  <a:gd name="connsiteY2" fmla="*/ 95250 h 95250"/>
                  <a:gd name="connsiteX3" fmla="*/ 152400 w 152400"/>
                  <a:gd name="connsiteY3" fmla="*/ 95250 h 95250"/>
                  <a:gd name="connsiteX4" fmla="*/ 19050 w 152400"/>
                  <a:gd name="connsiteY4" fmla="*/ 19050 h 95250"/>
                  <a:gd name="connsiteX5" fmla="*/ 66675 w 152400"/>
                  <a:gd name="connsiteY5" fmla="*/ 19050 h 95250"/>
                  <a:gd name="connsiteX6" fmla="*/ 66675 w 152400"/>
                  <a:gd name="connsiteY6" fmla="*/ 76200 h 95250"/>
                  <a:gd name="connsiteX7" fmla="*/ 19050 w 152400"/>
                  <a:gd name="connsiteY7" fmla="*/ 76200 h 95250"/>
                  <a:gd name="connsiteX8" fmla="*/ 133350 w 152400"/>
                  <a:gd name="connsiteY8" fmla="*/ 76200 h 95250"/>
                  <a:gd name="connsiteX9" fmla="*/ 85725 w 152400"/>
                  <a:gd name="connsiteY9" fmla="*/ 76200 h 95250"/>
                  <a:gd name="connsiteX10" fmla="*/ 85725 w 152400"/>
                  <a:gd name="connsiteY10" fmla="*/ 19050 h 95250"/>
                  <a:gd name="connsiteX11" fmla="*/ 133350 w 152400"/>
                  <a:gd name="connsiteY11" fmla="*/ 190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400" h="95250">
                    <a:moveTo>
                      <a:pt x="152400" y="0"/>
                    </a:moveTo>
                    <a:lnTo>
                      <a:pt x="0" y="0"/>
                    </a:lnTo>
                    <a:lnTo>
                      <a:pt x="0" y="95250"/>
                    </a:lnTo>
                    <a:lnTo>
                      <a:pt x="152400" y="95250"/>
                    </a:lnTo>
                    <a:close/>
                    <a:moveTo>
                      <a:pt x="19050" y="19050"/>
                    </a:moveTo>
                    <a:lnTo>
                      <a:pt x="66675" y="19050"/>
                    </a:lnTo>
                    <a:lnTo>
                      <a:pt x="66675" y="76200"/>
                    </a:lnTo>
                    <a:lnTo>
                      <a:pt x="19050" y="76200"/>
                    </a:lnTo>
                    <a:close/>
                    <a:moveTo>
                      <a:pt x="133350" y="76200"/>
                    </a:moveTo>
                    <a:lnTo>
                      <a:pt x="85725" y="76200"/>
                    </a:lnTo>
                    <a:lnTo>
                      <a:pt x="85725" y="19050"/>
                    </a:lnTo>
                    <a:lnTo>
                      <a:pt x="133350" y="1905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D7D1F5-E97D-6D14-03FE-D85F99161A42}"/>
                </a:ext>
              </a:extLst>
            </p:cNvPr>
            <p:cNvSpPr/>
            <p:nvPr/>
          </p:nvSpPr>
          <p:spPr>
            <a:xfrm>
              <a:off x="4046026" y="2840089"/>
              <a:ext cx="1206082" cy="565267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900" b="1"/>
                <a:t>COMPRESSOR </a:t>
              </a:r>
              <a:endParaRPr lang="en-US" sz="1100" b="1"/>
            </a:p>
            <a:p>
              <a:pPr algn="ctr"/>
              <a:r>
                <a:rPr lang="en-US" sz="1000" b="1"/>
                <a:t>STAGE 1-3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5C1769E-77FD-26FE-8CAA-0D602109EEB6}"/>
                </a:ext>
              </a:extLst>
            </p:cNvPr>
            <p:cNvSpPr/>
            <p:nvPr/>
          </p:nvSpPr>
          <p:spPr>
            <a:xfrm>
              <a:off x="5869394" y="3605555"/>
              <a:ext cx="1206082" cy="565267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/>
                <a:t>TEG</a:t>
              </a:r>
              <a:r>
                <a:rPr lang="en-US" sz="1100" b="1"/>
                <a:t> </a:t>
              </a:r>
              <a:r>
                <a:rPr lang="en-US" sz="900" b="1"/>
                <a:t>DEHYDRATION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132C85-498F-DC06-0E6C-724222623D43}"/>
                </a:ext>
              </a:extLst>
            </p:cNvPr>
            <p:cNvSpPr/>
            <p:nvPr/>
          </p:nvSpPr>
          <p:spPr>
            <a:xfrm>
              <a:off x="4046026" y="4500562"/>
              <a:ext cx="1206082" cy="56526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900" b="1"/>
                <a:t>COMPRESSOR </a:t>
              </a:r>
              <a:endParaRPr lang="en-US" sz="1100" b="1"/>
            </a:p>
            <a:p>
              <a:pPr algn="ctr"/>
              <a:r>
                <a:rPr lang="en-US" sz="1000" b="1"/>
                <a:t>STAGE 1-3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0078FA-8E9D-B0EE-8E48-EC484B4370DA}"/>
                </a:ext>
              </a:extLst>
            </p:cNvPr>
            <p:cNvSpPr/>
            <p:nvPr/>
          </p:nvSpPr>
          <p:spPr>
            <a:xfrm>
              <a:off x="7588298" y="2840089"/>
              <a:ext cx="1206082" cy="565267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900" b="1"/>
                <a:t>COMPRESSOR </a:t>
              </a:r>
              <a:endParaRPr lang="en-US" sz="1100" b="1"/>
            </a:p>
            <a:p>
              <a:pPr algn="ctr"/>
              <a:r>
                <a:rPr lang="en-US" sz="1000" b="1"/>
                <a:t>STAGE 4-5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675B23A-EBAD-C096-2536-48D1F6505D9D}"/>
                </a:ext>
              </a:extLst>
            </p:cNvPr>
            <p:cNvSpPr/>
            <p:nvPr/>
          </p:nvSpPr>
          <p:spPr>
            <a:xfrm>
              <a:off x="7588297" y="4500561"/>
              <a:ext cx="1206082" cy="565267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900" b="1"/>
                <a:t>COMPRESSOR </a:t>
              </a:r>
              <a:endParaRPr lang="en-US" sz="1100" b="1"/>
            </a:p>
            <a:p>
              <a:pPr algn="ctr"/>
              <a:r>
                <a:rPr lang="en-US" sz="1000" b="1"/>
                <a:t>STAGE 4-5</a:t>
              </a:r>
            </a:p>
          </p:txBody>
        </p:sp>
        <p:cxnSp>
          <p:nvCxnSpPr>
            <p:cNvPr id="15" name="Connector: Elbow 14">
              <a:extLst>
                <a:ext uri="{FF2B5EF4-FFF2-40B4-BE49-F238E27FC236}">
                  <a16:creationId xmlns:a16="http://schemas.microsoft.com/office/drawing/2014/main" id="{D335D344-D03C-25E4-47C9-7CF3EF9EE16B}"/>
                </a:ext>
              </a:extLst>
            </p:cNvPr>
            <p:cNvCxnSpPr/>
            <p:nvPr/>
          </p:nvCxnSpPr>
          <p:spPr>
            <a:xfrm flipV="1">
              <a:off x="3534155" y="3152165"/>
              <a:ext cx="509023" cy="758401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A86C0BC2-4488-1F48-EEA0-E20637A63AD2}"/>
                </a:ext>
              </a:extLst>
            </p:cNvPr>
            <p:cNvCxnSpPr>
              <a:cxnSpLocks/>
            </p:cNvCxnSpPr>
            <p:nvPr/>
          </p:nvCxnSpPr>
          <p:spPr>
            <a:xfrm>
              <a:off x="3534155" y="3910566"/>
              <a:ext cx="509023" cy="866742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: Elbow 16">
              <a:extLst>
                <a:ext uri="{FF2B5EF4-FFF2-40B4-BE49-F238E27FC236}">
                  <a16:creationId xmlns:a16="http://schemas.microsoft.com/office/drawing/2014/main" id="{89494382-8111-30D9-7500-2EB7BF116287}"/>
                </a:ext>
              </a:extLst>
            </p:cNvPr>
            <p:cNvCxnSpPr>
              <a:cxnSpLocks/>
            </p:cNvCxnSpPr>
            <p:nvPr/>
          </p:nvCxnSpPr>
          <p:spPr>
            <a:xfrm>
              <a:off x="5253059" y="3121547"/>
              <a:ext cx="613487" cy="784307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or: Elbow 17">
              <a:extLst>
                <a:ext uri="{FF2B5EF4-FFF2-40B4-BE49-F238E27FC236}">
                  <a16:creationId xmlns:a16="http://schemas.microsoft.com/office/drawing/2014/main" id="{A7286008-81A7-C183-E46B-802CC21023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3059" y="3905855"/>
              <a:ext cx="613487" cy="876164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Elbow 18">
              <a:extLst>
                <a:ext uri="{FF2B5EF4-FFF2-40B4-BE49-F238E27FC236}">
                  <a16:creationId xmlns:a16="http://schemas.microsoft.com/office/drawing/2014/main" id="{56A2530F-AAB4-33C9-47F6-D043AD0B9B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6427" y="3140389"/>
              <a:ext cx="509023" cy="758401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4E7422C7-394B-AF0A-FBBD-404469DB070B}"/>
                </a:ext>
              </a:extLst>
            </p:cNvPr>
            <p:cNvCxnSpPr>
              <a:cxnSpLocks/>
            </p:cNvCxnSpPr>
            <p:nvPr/>
          </p:nvCxnSpPr>
          <p:spPr>
            <a:xfrm>
              <a:off x="7076426" y="3898790"/>
              <a:ext cx="509023" cy="878518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or: Elbow 21">
              <a:extLst>
                <a:ext uri="{FF2B5EF4-FFF2-40B4-BE49-F238E27FC236}">
                  <a16:creationId xmlns:a16="http://schemas.microsoft.com/office/drawing/2014/main" id="{E8681740-6C0F-01C9-72FE-040C5B2D26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95331" y="3664438"/>
              <a:ext cx="1885314" cy="1117581"/>
            </a:xfrm>
            <a:prstGeom prst="bentConnector3">
              <a:avLst>
                <a:gd name="adj1" fmla="val 50000"/>
              </a:avLst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09751865-CA22-E5AD-91E6-80A94BBE4162}"/>
                </a:ext>
              </a:extLst>
            </p:cNvPr>
            <p:cNvCxnSpPr/>
            <p:nvPr/>
          </p:nvCxnSpPr>
          <p:spPr>
            <a:xfrm>
              <a:off x="1511355" y="2838915"/>
              <a:ext cx="860401" cy="1090493"/>
            </a:xfrm>
            <a:prstGeom prst="bentConnector3">
              <a:avLst/>
            </a:prstGeom>
            <a:ln w="19050">
              <a:solidFill>
                <a:srgbClr val="024F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Flowchart: Collate 23">
              <a:extLst>
                <a:ext uri="{FF2B5EF4-FFF2-40B4-BE49-F238E27FC236}">
                  <a16:creationId xmlns:a16="http://schemas.microsoft.com/office/drawing/2014/main" id="{DDED773B-F957-5BFA-A726-D992B7D564A9}"/>
                </a:ext>
              </a:extLst>
            </p:cNvPr>
            <p:cNvSpPr/>
            <p:nvPr/>
          </p:nvSpPr>
          <p:spPr>
            <a:xfrm rot="5400000">
              <a:off x="2011448" y="3820053"/>
              <a:ext cx="200198" cy="208928"/>
            </a:xfrm>
            <a:prstGeom prst="flowChartCollat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DB5D9A6-048C-B817-61A2-409C460190D5}"/>
                </a:ext>
              </a:extLst>
            </p:cNvPr>
            <p:cNvSpPr txBox="1"/>
            <p:nvPr/>
          </p:nvSpPr>
          <p:spPr>
            <a:xfrm>
              <a:off x="493564" y="3324407"/>
              <a:ext cx="1304341" cy="104644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100" b="1" dirty="0"/>
                <a:t>AMMONIA PLANT GENERATING CO2</a:t>
              </a:r>
            </a:p>
          </p:txBody>
        </p:sp>
        <p:sp>
          <p:nvSpPr>
            <p:cNvPr id="26" name="Flowchart: Collate 25">
              <a:extLst>
                <a:ext uri="{FF2B5EF4-FFF2-40B4-BE49-F238E27FC236}">
                  <a16:creationId xmlns:a16="http://schemas.microsoft.com/office/drawing/2014/main" id="{11D6FEA0-55D7-CE6A-30F3-1DBAB3ED7DA5}"/>
                </a:ext>
              </a:extLst>
            </p:cNvPr>
            <p:cNvSpPr/>
            <p:nvPr/>
          </p:nvSpPr>
          <p:spPr>
            <a:xfrm rot="5400000">
              <a:off x="10276422" y="3556026"/>
              <a:ext cx="200198" cy="208928"/>
            </a:xfrm>
            <a:prstGeom prst="flowChartCollat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72100FD-18AA-923E-3E8A-E651BDFC719A}"/>
                </a:ext>
              </a:extLst>
            </p:cNvPr>
            <p:cNvSpPr/>
            <p:nvPr/>
          </p:nvSpPr>
          <p:spPr>
            <a:xfrm>
              <a:off x="2355612" y="3664438"/>
              <a:ext cx="1206082" cy="565267"/>
            </a:xfrm>
            <a:prstGeom prst="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 b="1"/>
                <a:t>BLOWER</a:t>
              </a:r>
            </a:p>
          </p:txBody>
        </p:sp>
        <p:grpSp>
          <p:nvGrpSpPr>
            <p:cNvPr id="28" name="Graphic 23" descr="Agriculture outline">
              <a:extLst>
                <a:ext uri="{FF2B5EF4-FFF2-40B4-BE49-F238E27FC236}">
                  <a16:creationId xmlns:a16="http://schemas.microsoft.com/office/drawing/2014/main" id="{49AA0629-C672-7029-028D-CB23B10C2E62}"/>
                </a:ext>
              </a:extLst>
            </p:cNvPr>
            <p:cNvGrpSpPr/>
            <p:nvPr/>
          </p:nvGrpSpPr>
          <p:grpSpPr>
            <a:xfrm>
              <a:off x="10695198" y="1966770"/>
              <a:ext cx="898398" cy="1051142"/>
              <a:chOff x="10195710" y="2030563"/>
              <a:chExt cx="819159" cy="772896"/>
            </a:xfrm>
            <a:solidFill>
              <a:schemeClr val="dk1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F6D4F1B-FED2-EF1C-74C4-41D7D9F3AE34}"/>
                  </a:ext>
                </a:extLst>
              </p:cNvPr>
              <p:cNvSpPr/>
              <p:nvPr/>
            </p:nvSpPr>
            <p:spPr>
              <a:xfrm>
                <a:off x="10195710" y="2512833"/>
                <a:ext cx="381628" cy="94411"/>
              </a:xfrm>
              <a:custGeom>
                <a:avLst/>
                <a:gdLst>
                  <a:gd name="connsiteX0" fmla="*/ 355378 w 381628"/>
                  <a:gd name="connsiteY0" fmla="*/ 94412 h 94411"/>
                  <a:gd name="connsiteX1" fmla="*/ 381629 w 381628"/>
                  <a:gd name="connsiteY1" fmla="*/ 82982 h 94411"/>
                  <a:gd name="connsiteX2" fmla="*/ 372208 w 381628"/>
                  <a:gd name="connsiteY2" fmla="*/ 79829 h 94411"/>
                  <a:gd name="connsiteX3" fmla="*/ 20003 w 381628"/>
                  <a:gd name="connsiteY3" fmla="*/ 2019 h 94411"/>
                  <a:gd name="connsiteX4" fmla="*/ 0 w 381628"/>
                  <a:gd name="connsiteY4" fmla="*/ 0 h 94411"/>
                  <a:gd name="connsiteX5" fmla="*/ 0 w 381628"/>
                  <a:gd name="connsiteY5" fmla="*/ 19164 h 94411"/>
                  <a:gd name="connsiteX6" fmla="*/ 18002 w 381628"/>
                  <a:gd name="connsiteY6" fmla="*/ 20984 h 94411"/>
                  <a:gd name="connsiteX7" fmla="*/ 355378 w 381628"/>
                  <a:gd name="connsiteY7" fmla="*/ 94412 h 94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628" h="94411">
                    <a:moveTo>
                      <a:pt x="355378" y="94412"/>
                    </a:moveTo>
                    <a:cubicBezTo>
                      <a:pt x="364084" y="90507"/>
                      <a:pt x="372856" y="86725"/>
                      <a:pt x="381629" y="82982"/>
                    </a:cubicBezTo>
                    <a:lnTo>
                      <a:pt x="372208" y="79829"/>
                    </a:lnTo>
                    <a:cubicBezTo>
                      <a:pt x="257939" y="41328"/>
                      <a:pt x="139857" y="15241"/>
                      <a:pt x="20003" y="2019"/>
                    </a:cubicBezTo>
                    <a:lnTo>
                      <a:pt x="0" y="0"/>
                    </a:lnTo>
                    <a:lnTo>
                      <a:pt x="0" y="19164"/>
                    </a:lnTo>
                    <a:lnTo>
                      <a:pt x="18002" y="20984"/>
                    </a:lnTo>
                    <a:cubicBezTo>
                      <a:pt x="132706" y="33673"/>
                      <a:pt x="245775" y="58282"/>
                      <a:pt x="355378" y="94412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EBEA6D5-4EA3-4476-9D91-87F9DAEB69C2}"/>
                  </a:ext>
                </a:extLst>
              </p:cNvPr>
              <p:cNvSpPr/>
              <p:nvPr/>
            </p:nvSpPr>
            <p:spPr>
              <a:xfrm>
                <a:off x="10195710" y="2219082"/>
                <a:ext cx="514283" cy="335518"/>
              </a:xfrm>
              <a:custGeom>
                <a:avLst/>
                <a:gdLst>
                  <a:gd name="connsiteX0" fmla="*/ 179022 w 514283"/>
                  <a:gd name="connsiteY0" fmla="*/ 241821 h 335518"/>
                  <a:gd name="connsiteX1" fmla="*/ 198072 w 514283"/>
                  <a:gd name="connsiteY1" fmla="*/ 245793 h 335518"/>
                  <a:gd name="connsiteX2" fmla="*/ 487328 w 514283"/>
                  <a:gd name="connsiteY2" fmla="*/ 335518 h 335518"/>
                  <a:gd name="connsiteX3" fmla="*/ 514283 w 514283"/>
                  <a:gd name="connsiteY3" fmla="*/ 326298 h 335518"/>
                  <a:gd name="connsiteX4" fmla="*/ 201978 w 514283"/>
                  <a:gd name="connsiteY4" fmla="*/ 227190 h 335518"/>
                  <a:gd name="connsiteX5" fmla="*/ 182832 w 514283"/>
                  <a:gd name="connsiteY5" fmla="*/ 223161 h 335518"/>
                  <a:gd name="connsiteX6" fmla="*/ 180927 w 514283"/>
                  <a:gd name="connsiteY6" fmla="*/ 222809 h 335518"/>
                  <a:gd name="connsiteX7" fmla="*/ 180927 w 514283"/>
                  <a:gd name="connsiteY7" fmla="*/ 158934 h 335518"/>
                  <a:gd name="connsiteX8" fmla="*/ 229686 w 514283"/>
                  <a:gd name="connsiteY8" fmla="*/ 141246 h 335518"/>
                  <a:gd name="connsiteX9" fmla="*/ 247279 w 514283"/>
                  <a:gd name="connsiteY9" fmla="*/ 82563 h 335518"/>
                  <a:gd name="connsiteX10" fmla="*/ 246488 w 514283"/>
                  <a:gd name="connsiteY10" fmla="*/ 75200 h 335518"/>
                  <a:gd name="connsiteX11" fmla="*/ 239163 w 514283"/>
                  <a:gd name="connsiteY11" fmla="*/ 74143 h 335518"/>
                  <a:gd name="connsiteX12" fmla="*/ 205197 w 514283"/>
                  <a:gd name="connsiteY12" fmla="*/ 76200 h 335518"/>
                  <a:gd name="connsiteX13" fmla="*/ 207778 w 514283"/>
                  <a:gd name="connsiteY13" fmla="*/ 62208 h 335518"/>
                  <a:gd name="connsiteX14" fmla="*/ 178251 w 514283"/>
                  <a:gd name="connsiteY14" fmla="*/ 5829 h 335518"/>
                  <a:gd name="connsiteX15" fmla="*/ 171841 w 514283"/>
                  <a:gd name="connsiteY15" fmla="*/ 0 h 335518"/>
                  <a:gd name="connsiteX16" fmla="*/ 165430 w 514283"/>
                  <a:gd name="connsiteY16" fmla="*/ 5829 h 335518"/>
                  <a:gd name="connsiteX17" fmla="*/ 135903 w 514283"/>
                  <a:gd name="connsiteY17" fmla="*/ 62894 h 335518"/>
                  <a:gd name="connsiteX18" fmla="*/ 138160 w 514283"/>
                  <a:gd name="connsiteY18" fmla="*/ 76086 h 335518"/>
                  <a:gd name="connsiteX19" fmla="*/ 103775 w 514283"/>
                  <a:gd name="connsiteY19" fmla="*/ 74028 h 335518"/>
                  <a:gd name="connsiteX20" fmla="*/ 96460 w 514283"/>
                  <a:gd name="connsiteY20" fmla="*/ 75095 h 335518"/>
                  <a:gd name="connsiteX21" fmla="*/ 95679 w 514283"/>
                  <a:gd name="connsiteY21" fmla="*/ 82439 h 335518"/>
                  <a:gd name="connsiteX22" fmla="*/ 113252 w 514283"/>
                  <a:gd name="connsiteY22" fmla="*/ 141122 h 335518"/>
                  <a:gd name="connsiteX23" fmla="*/ 161877 w 514283"/>
                  <a:gd name="connsiteY23" fmla="*/ 158744 h 335518"/>
                  <a:gd name="connsiteX24" fmla="*/ 161877 w 514283"/>
                  <a:gd name="connsiteY24" fmla="*/ 219256 h 335518"/>
                  <a:gd name="connsiteX25" fmla="*/ 19831 w 514283"/>
                  <a:gd name="connsiteY25" fmla="*/ 198939 h 335518"/>
                  <a:gd name="connsiteX26" fmla="*/ 0 w 514283"/>
                  <a:gd name="connsiteY26" fmla="*/ 197187 h 335518"/>
                  <a:gd name="connsiteX27" fmla="*/ 0 w 514283"/>
                  <a:gd name="connsiteY27" fmla="*/ 216313 h 335518"/>
                  <a:gd name="connsiteX28" fmla="*/ 18098 w 514283"/>
                  <a:gd name="connsiteY28" fmla="*/ 217903 h 335518"/>
                  <a:gd name="connsiteX29" fmla="*/ 179022 w 514283"/>
                  <a:gd name="connsiteY29" fmla="*/ 241821 h 335518"/>
                  <a:gd name="connsiteX30" fmla="*/ 228552 w 514283"/>
                  <a:gd name="connsiteY30" fmla="*/ 92516 h 335518"/>
                  <a:gd name="connsiteX31" fmla="*/ 216513 w 514283"/>
                  <a:gd name="connsiteY31" fmla="*/ 127521 h 335518"/>
                  <a:gd name="connsiteX32" fmla="*/ 184737 w 514283"/>
                  <a:gd name="connsiteY32" fmla="*/ 139560 h 335518"/>
                  <a:gd name="connsiteX33" fmla="*/ 185176 w 514283"/>
                  <a:gd name="connsiteY33" fmla="*/ 115110 h 335518"/>
                  <a:gd name="connsiteX34" fmla="*/ 193110 w 514283"/>
                  <a:gd name="connsiteY34" fmla="*/ 103261 h 335518"/>
                  <a:gd name="connsiteX35" fmla="*/ 227514 w 514283"/>
                  <a:gd name="connsiteY35" fmla="*/ 92545 h 335518"/>
                  <a:gd name="connsiteX36" fmla="*/ 171879 w 514283"/>
                  <a:gd name="connsiteY36" fmla="*/ 26651 h 335518"/>
                  <a:gd name="connsiteX37" fmla="*/ 188805 w 514283"/>
                  <a:gd name="connsiteY37" fmla="*/ 61455 h 335518"/>
                  <a:gd name="connsiteX38" fmla="*/ 174517 w 514283"/>
                  <a:gd name="connsiteY38" fmla="*/ 92316 h 335518"/>
                  <a:gd name="connsiteX39" fmla="*/ 168364 w 514283"/>
                  <a:gd name="connsiteY39" fmla="*/ 91497 h 335518"/>
                  <a:gd name="connsiteX40" fmla="*/ 154934 w 514283"/>
                  <a:gd name="connsiteY40" fmla="*/ 62170 h 335518"/>
                  <a:gd name="connsiteX41" fmla="*/ 171879 w 514283"/>
                  <a:gd name="connsiteY41" fmla="*/ 26651 h 335518"/>
                  <a:gd name="connsiteX42" fmla="*/ 158963 w 514283"/>
                  <a:gd name="connsiteY42" fmla="*/ 139417 h 335518"/>
                  <a:gd name="connsiteX43" fmla="*/ 126502 w 514283"/>
                  <a:gd name="connsiteY43" fmla="*/ 127387 h 335518"/>
                  <a:gd name="connsiteX44" fmla="*/ 114471 w 514283"/>
                  <a:gd name="connsiteY44" fmla="*/ 92392 h 335518"/>
                  <a:gd name="connsiteX45" fmla="*/ 149781 w 514283"/>
                  <a:gd name="connsiteY45" fmla="*/ 102870 h 335518"/>
                  <a:gd name="connsiteX46" fmla="*/ 158125 w 514283"/>
                  <a:gd name="connsiteY46" fmla="*/ 115557 h 335518"/>
                  <a:gd name="connsiteX47" fmla="*/ 158963 w 514283"/>
                  <a:gd name="connsiteY47" fmla="*/ 139417 h 335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14283" h="335518">
                    <a:moveTo>
                      <a:pt x="179022" y="241821"/>
                    </a:moveTo>
                    <a:lnTo>
                      <a:pt x="198072" y="245793"/>
                    </a:lnTo>
                    <a:cubicBezTo>
                      <a:pt x="297033" y="266788"/>
                      <a:pt x="393858" y="296822"/>
                      <a:pt x="487328" y="335518"/>
                    </a:cubicBezTo>
                    <a:cubicBezTo>
                      <a:pt x="496288" y="332375"/>
                      <a:pt x="505273" y="329301"/>
                      <a:pt x="514283" y="326298"/>
                    </a:cubicBezTo>
                    <a:cubicBezTo>
                      <a:pt x="413676" y="283118"/>
                      <a:pt x="309073" y="249924"/>
                      <a:pt x="201978" y="227190"/>
                    </a:cubicBezTo>
                    <a:lnTo>
                      <a:pt x="182832" y="223161"/>
                    </a:lnTo>
                    <a:lnTo>
                      <a:pt x="180927" y="222809"/>
                    </a:lnTo>
                    <a:lnTo>
                      <a:pt x="180927" y="158934"/>
                    </a:lnTo>
                    <a:cubicBezTo>
                      <a:pt x="198719" y="158759"/>
                      <a:pt x="215919" y="152519"/>
                      <a:pt x="229686" y="141246"/>
                    </a:cubicBezTo>
                    <a:cubicBezTo>
                      <a:pt x="251060" y="120710"/>
                      <a:pt x="247440" y="84096"/>
                      <a:pt x="247279" y="82563"/>
                    </a:cubicBezTo>
                    <a:lnTo>
                      <a:pt x="246488" y="75200"/>
                    </a:lnTo>
                    <a:lnTo>
                      <a:pt x="239163" y="74143"/>
                    </a:lnTo>
                    <a:cubicBezTo>
                      <a:pt x="227808" y="72816"/>
                      <a:pt x="216309" y="73512"/>
                      <a:pt x="205197" y="76200"/>
                    </a:cubicBezTo>
                    <a:cubicBezTo>
                      <a:pt x="206539" y="71638"/>
                      <a:pt x="207404" y="66948"/>
                      <a:pt x="207778" y="62208"/>
                    </a:cubicBezTo>
                    <a:cubicBezTo>
                      <a:pt x="207778" y="33033"/>
                      <a:pt x="179441" y="6963"/>
                      <a:pt x="178251" y="5829"/>
                    </a:cubicBezTo>
                    <a:lnTo>
                      <a:pt x="171841" y="0"/>
                    </a:lnTo>
                    <a:lnTo>
                      <a:pt x="165430" y="5829"/>
                    </a:lnTo>
                    <a:cubicBezTo>
                      <a:pt x="164221" y="6925"/>
                      <a:pt x="135903" y="33033"/>
                      <a:pt x="135903" y="62894"/>
                    </a:cubicBezTo>
                    <a:cubicBezTo>
                      <a:pt x="136238" y="67352"/>
                      <a:pt x="136993" y="71769"/>
                      <a:pt x="138160" y="76086"/>
                    </a:cubicBezTo>
                    <a:cubicBezTo>
                      <a:pt x="126915" y="73343"/>
                      <a:pt x="115268" y="72646"/>
                      <a:pt x="103775" y="74028"/>
                    </a:cubicBezTo>
                    <a:lnTo>
                      <a:pt x="96460" y="75095"/>
                    </a:lnTo>
                    <a:lnTo>
                      <a:pt x="95679" y="82439"/>
                    </a:lnTo>
                    <a:cubicBezTo>
                      <a:pt x="95517" y="83991"/>
                      <a:pt x="91869" y="120586"/>
                      <a:pt x="113252" y="141122"/>
                    </a:cubicBezTo>
                    <a:cubicBezTo>
                      <a:pt x="126983" y="152360"/>
                      <a:pt x="144136" y="158576"/>
                      <a:pt x="161877" y="158744"/>
                    </a:cubicBezTo>
                    <a:lnTo>
                      <a:pt x="161877" y="219256"/>
                    </a:lnTo>
                    <a:cubicBezTo>
                      <a:pt x="115052" y="210531"/>
                      <a:pt x="67427" y="203625"/>
                      <a:pt x="19831" y="198939"/>
                    </a:cubicBezTo>
                    <a:lnTo>
                      <a:pt x="0" y="197187"/>
                    </a:lnTo>
                    <a:lnTo>
                      <a:pt x="0" y="216313"/>
                    </a:lnTo>
                    <a:lnTo>
                      <a:pt x="18098" y="217903"/>
                    </a:lnTo>
                    <a:cubicBezTo>
                      <a:pt x="72076" y="223228"/>
                      <a:pt x="126244" y="231277"/>
                      <a:pt x="179022" y="241821"/>
                    </a:cubicBezTo>
                    <a:close/>
                    <a:moveTo>
                      <a:pt x="228552" y="92516"/>
                    </a:moveTo>
                    <a:cubicBezTo>
                      <a:pt x="228998" y="105270"/>
                      <a:pt x="224709" y="117739"/>
                      <a:pt x="216513" y="127521"/>
                    </a:cubicBezTo>
                    <a:cubicBezTo>
                      <a:pt x="207425" y="134730"/>
                      <a:pt x="196321" y="138937"/>
                      <a:pt x="184737" y="139560"/>
                    </a:cubicBezTo>
                    <a:cubicBezTo>
                      <a:pt x="183726" y="131431"/>
                      <a:pt x="183873" y="123198"/>
                      <a:pt x="185176" y="115110"/>
                    </a:cubicBezTo>
                    <a:cubicBezTo>
                      <a:pt x="186910" y="110620"/>
                      <a:pt x="189620" y="106573"/>
                      <a:pt x="193110" y="103261"/>
                    </a:cubicBezTo>
                    <a:cubicBezTo>
                      <a:pt x="202892" y="95621"/>
                      <a:pt x="215124" y="91811"/>
                      <a:pt x="227514" y="92545"/>
                    </a:cubicBezTo>
                    <a:close/>
                    <a:moveTo>
                      <a:pt x="171879" y="26651"/>
                    </a:moveTo>
                    <a:cubicBezTo>
                      <a:pt x="181101" y="36142"/>
                      <a:pt x="187034" y="48341"/>
                      <a:pt x="188805" y="61455"/>
                    </a:cubicBezTo>
                    <a:cubicBezTo>
                      <a:pt x="187727" y="73078"/>
                      <a:pt x="182682" y="83975"/>
                      <a:pt x="174517" y="92316"/>
                    </a:cubicBezTo>
                    <a:cubicBezTo>
                      <a:pt x="172431" y="92685"/>
                      <a:pt x="170281" y="92398"/>
                      <a:pt x="168364" y="91497"/>
                    </a:cubicBezTo>
                    <a:cubicBezTo>
                      <a:pt x="160353" y="83762"/>
                      <a:pt x="155557" y="73288"/>
                      <a:pt x="154934" y="62170"/>
                    </a:cubicBezTo>
                    <a:cubicBezTo>
                      <a:pt x="156588" y="48808"/>
                      <a:pt x="162535" y="36345"/>
                      <a:pt x="171879" y="26651"/>
                    </a:cubicBezTo>
                    <a:close/>
                    <a:moveTo>
                      <a:pt x="158963" y="139417"/>
                    </a:moveTo>
                    <a:cubicBezTo>
                      <a:pt x="147151" y="138900"/>
                      <a:pt x="135798" y="134693"/>
                      <a:pt x="126502" y="127387"/>
                    </a:cubicBezTo>
                    <a:cubicBezTo>
                      <a:pt x="118320" y="117600"/>
                      <a:pt x="114037" y="105141"/>
                      <a:pt x="114471" y="92392"/>
                    </a:cubicBezTo>
                    <a:cubicBezTo>
                      <a:pt x="127124" y="91468"/>
                      <a:pt x="139679" y="95194"/>
                      <a:pt x="149781" y="102870"/>
                    </a:cubicBezTo>
                    <a:cubicBezTo>
                      <a:pt x="153325" y="106545"/>
                      <a:pt x="156155" y="110847"/>
                      <a:pt x="158125" y="115557"/>
                    </a:cubicBezTo>
                    <a:cubicBezTo>
                      <a:pt x="160228" y="123341"/>
                      <a:pt x="160514" y="131505"/>
                      <a:pt x="158963" y="13941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38D6552-6C17-E46F-8957-073E0D5DBBE3}"/>
                  </a:ext>
                </a:extLst>
              </p:cNvPr>
              <p:cNvSpPr/>
              <p:nvPr/>
            </p:nvSpPr>
            <p:spPr>
              <a:xfrm>
                <a:off x="10195758" y="2608197"/>
                <a:ext cx="258375" cy="59293"/>
              </a:xfrm>
              <a:custGeom>
                <a:avLst/>
                <a:gdLst>
                  <a:gd name="connsiteX0" fmla="*/ 221371 w 258375"/>
                  <a:gd name="connsiteY0" fmla="*/ 56074 h 59293"/>
                  <a:gd name="connsiteX1" fmla="*/ 232801 w 258375"/>
                  <a:gd name="connsiteY1" fmla="*/ 58826 h 59293"/>
                  <a:gd name="connsiteX2" fmla="*/ 234410 w 258375"/>
                  <a:gd name="connsiteY2" fmla="*/ 59293 h 59293"/>
                  <a:gd name="connsiteX3" fmla="*/ 258375 w 258375"/>
                  <a:gd name="connsiteY3" fmla="*/ 46406 h 59293"/>
                  <a:gd name="connsiteX4" fmla="*/ 237687 w 258375"/>
                  <a:gd name="connsiteY4" fmla="*/ 40424 h 59293"/>
                  <a:gd name="connsiteX5" fmla="*/ 225828 w 258375"/>
                  <a:gd name="connsiteY5" fmla="*/ 37567 h 59293"/>
                  <a:gd name="connsiteX6" fmla="*/ 19907 w 258375"/>
                  <a:gd name="connsiteY6" fmla="*/ 1810 h 59293"/>
                  <a:gd name="connsiteX7" fmla="*/ 0 w 258375"/>
                  <a:gd name="connsiteY7" fmla="*/ 0 h 59293"/>
                  <a:gd name="connsiteX8" fmla="*/ 0 w 258375"/>
                  <a:gd name="connsiteY8" fmla="*/ 19126 h 59293"/>
                  <a:gd name="connsiteX9" fmla="*/ 18002 w 258375"/>
                  <a:gd name="connsiteY9" fmla="*/ 20755 h 59293"/>
                  <a:gd name="connsiteX10" fmla="*/ 221371 w 258375"/>
                  <a:gd name="connsiteY10" fmla="*/ 56074 h 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375" h="59293">
                    <a:moveTo>
                      <a:pt x="221371" y="56074"/>
                    </a:moveTo>
                    <a:lnTo>
                      <a:pt x="232801" y="58826"/>
                    </a:lnTo>
                    <a:lnTo>
                      <a:pt x="234410" y="59293"/>
                    </a:lnTo>
                    <a:cubicBezTo>
                      <a:pt x="242366" y="54931"/>
                      <a:pt x="250355" y="50635"/>
                      <a:pt x="258375" y="46406"/>
                    </a:cubicBezTo>
                    <a:lnTo>
                      <a:pt x="237687" y="40424"/>
                    </a:lnTo>
                    <a:lnTo>
                      <a:pt x="225828" y="37567"/>
                    </a:lnTo>
                    <a:cubicBezTo>
                      <a:pt x="157993" y="21400"/>
                      <a:pt x="89221" y="9458"/>
                      <a:pt x="19907" y="1810"/>
                    </a:cubicBezTo>
                    <a:lnTo>
                      <a:pt x="0" y="0"/>
                    </a:lnTo>
                    <a:lnTo>
                      <a:pt x="0" y="19126"/>
                    </a:lnTo>
                    <a:lnTo>
                      <a:pt x="18002" y="20755"/>
                    </a:lnTo>
                    <a:cubicBezTo>
                      <a:pt x="86456" y="28323"/>
                      <a:pt x="154375" y="40118"/>
                      <a:pt x="221371" y="56074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1B5AE79-48BB-D19F-32BB-87FB7FC01655}"/>
                  </a:ext>
                </a:extLst>
              </p:cNvPr>
              <p:cNvSpPr/>
              <p:nvPr/>
            </p:nvSpPr>
            <p:spPr>
              <a:xfrm>
                <a:off x="10195758" y="2701399"/>
                <a:ext cx="147732" cy="33375"/>
              </a:xfrm>
              <a:custGeom>
                <a:avLst/>
                <a:gdLst>
                  <a:gd name="connsiteX0" fmla="*/ 98317 w 147732"/>
                  <a:gd name="connsiteY0" fmla="*/ 30432 h 33375"/>
                  <a:gd name="connsiteX1" fmla="*/ 122130 w 147732"/>
                  <a:gd name="connsiteY1" fmla="*/ 33376 h 33375"/>
                  <a:gd name="connsiteX2" fmla="*/ 147733 w 147732"/>
                  <a:gd name="connsiteY2" fmla="*/ 16993 h 33375"/>
                  <a:gd name="connsiteX3" fmla="*/ 101060 w 147732"/>
                  <a:gd name="connsiteY3" fmla="*/ 11573 h 33375"/>
                  <a:gd name="connsiteX4" fmla="*/ 89011 w 147732"/>
                  <a:gd name="connsiteY4" fmla="*/ 9877 h 33375"/>
                  <a:gd name="connsiteX5" fmla="*/ 19955 w 147732"/>
                  <a:gd name="connsiteY5" fmla="*/ 1800 h 33375"/>
                  <a:gd name="connsiteX6" fmla="*/ 0 w 147732"/>
                  <a:gd name="connsiteY6" fmla="*/ 0 h 33375"/>
                  <a:gd name="connsiteX7" fmla="*/ 0 w 147732"/>
                  <a:gd name="connsiteY7" fmla="*/ 19126 h 33375"/>
                  <a:gd name="connsiteX8" fmla="*/ 18174 w 147732"/>
                  <a:gd name="connsiteY8" fmla="*/ 20764 h 33375"/>
                  <a:gd name="connsiteX9" fmla="*/ 86354 w 147732"/>
                  <a:gd name="connsiteY9" fmla="*/ 28737 h 3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32" h="33375">
                    <a:moveTo>
                      <a:pt x="98317" y="30432"/>
                    </a:moveTo>
                    <a:cubicBezTo>
                      <a:pt x="104356" y="31299"/>
                      <a:pt x="113338" y="32337"/>
                      <a:pt x="122130" y="33376"/>
                    </a:cubicBezTo>
                    <a:cubicBezTo>
                      <a:pt x="130613" y="27832"/>
                      <a:pt x="139148" y="22371"/>
                      <a:pt x="147733" y="16993"/>
                    </a:cubicBezTo>
                    <a:cubicBezTo>
                      <a:pt x="138027" y="15973"/>
                      <a:pt x="113052" y="13306"/>
                      <a:pt x="101060" y="11573"/>
                    </a:cubicBezTo>
                    <a:lnTo>
                      <a:pt x="89011" y="9877"/>
                    </a:lnTo>
                    <a:cubicBezTo>
                      <a:pt x="68342" y="6963"/>
                      <a:pt x="46415" y="4401"/>
                      <a:pt x="19955" y="1800"/>
                    </a:cubicBezTo>
                    <a:lnTo>
                      <a:pt x="0" y="0"/>
                    </a:lnTo>
                    <a:lnTo>
                      <a:pt x="0" y="19126"/>
                    </a:lnTo>
                    <a:lnTo>
                      <a:pt x="18174" y="20764"/>
                    </a:lnTo>
                    <a:cubicBezTo>
                      <a:pt x="44282" y="23336"/>
                      <a:pt x="65951" y="25870"/>
                      <a:pt x="86354" y="2873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470B43C-5CB5-CD37-FF7D-67074FBF50EC}"/>
                  </a:ext>
                </a:extLst>
              </p:cNvPr>
              <p:cNvSpPr/>
              <p:nvPr/>
            </p:nvSpPr>
            <p:spPr>
              <a:xfrm>
                <a:off x="10592407" y="2030563"/>
                <a:ext cx="19050" cy="47625"/>
              </a:xfrm>
              <a:custGeom>
                <a:avLst/>
                <a:gdLst>
                  <a:gd name="connsiteX0" fmla="*/ 0 w 19050"/>
                  <a:gd name="connsiteY0" fmla="*/ 0 h 47625"/>
                  <a:gd name="connsiteX1" fmla="*/ 19050 w 19050"/>
                  <a:gd name="connsiteY1" fmla="*/ 0 h 47625"/>
                  <a:gd name="connsiteX2" fmla="*/ 19050 w 19050"/>
                  <a:gd name="connsiteY2" fmla="*/ 47625 h 47625"/>
                  <a:gd name="connsiteX3" fmla="*/ 0 w 19050"/>
                  <a:gd name="connsiteY3" fmla="*/ 4762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" h="47625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E4534421-2F84-E280-3C11-44271A9CDE09}"/>
                  </a:ext>
                </a:extLst>
              </p:cNvPr>
              <p:cNvSpPr/>
              <p:nvPr/>
            </p:nvSpPr>
            <p:spPr>
              <a:xfrm>
                <a:off x="10592407" y="2231960"/>
                <a:ext cx="19050" cy="47625"/>
              </a:xfrm>
              <a:custGeom>
                <a:avLst/>
                <a:gdLst>
                  <a:gd name="connsiteX0" fmla="*/ 0 w 19050"/>
                  <a:gd name="connsiteY0" fmla="*/ 0 h 47625"/>
                  <a:gd name="connsiteX1" fmla="*/ 19050 w 19050"/>
                  <a:gd name="connsiteY1" fmla="*/ 0 h 47625"/>
                  <a:gd name="connsiteX2" fmla="*/ 19050 w 19050"/>
                  <a:gd name="connsiteY2" fmla="*/ 47625 h 47625"/>
                  <a:gd name="connsiteX3" fmla="*/ 0 w 19050"/>
                  <a:gd name="connsiteY3" fmla="*/ 4762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" h="47625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1A279DC-DBD4-7828-592C-5871FA0E48C2}"/>
                  </a:ext>
                </a:extLst>
              </p:cNvPr>
              <p:cNvSpPr/>
              <p:nvPr/>
            </p:nvSpPr>
            <p:spPr>
              <a:xfrm>
                <a:off x="10678818" y="2145549"/>
                <a:ext cx="47625" cy="19050"/>
              </a:xfrm>
              <a:custGeom>
                <a:avLst/>
                <a:gdLst>
                  <a:gd name="connsiteX0" fmla="*/ 0 w 47625"/>
                  <a:gd name="connsiteY0" fmla="*/ 0 h 19050"/>
                  <a:gd name="connsiteX1" fmla="*/ 47625 w 47625"/>
                  <a:gd name="connsiteY1" fmla="*/ 0 h 19050"/>
                  <a:gd name="connsiteX2" fmla="*/ 47625 w 47625"/>
                  <a:gd name="connsiteY2" fmla="*/ 19050 h 19050"/>
                  <a:gd name="connsiteX3" fmla="*/ 0 w 47625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19050">
                    <a:moveTo>
                      <a:pt x="0" y="0"/>
                    </a:moveTo>
                    <a:lnTo>
                      <a:pt x="47625" y="0"/>
                    </a:lnTo>
                    <a:lnTo>
                      <a:pt x="47625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647803E-7A15-09BF-85FA-97979BF69173}"/>
                  </a:ext>
                </a:extLst>
              </p:cNvPr>
              <p:cNvSpPr/>
              <p:nvPr/>
            </p:nvSpPr>
            <p:spPr>
              <a:xfrm>
                <a:off x="10477422" y="2145549"/>
                <a:ext cx="47625" cy="19050"/>
              </a:xfrm>
              <a:custGeom>
                <a:avLst/>
                <a:gdLst>
                  <a:gd name="connsiteX0" fmla="*/ 0 w 47625"/>
                  <a:gd name="connsiteY0" fmla="*/ 0 h 19050"/>
                  <a:gd name="connsiteX1" fmla="*/ 47625 w 47625"/>
                  <a:gd name="connsiteY1" fmla="*/ 0 h 19050"/>
                  <a:gd name="connsiteX2" fmla="*/ 47625 w 47625"/>
                  <a:gd name="connsiteY2" fmla="*/ 19050 h 19050"/>
                  <a:gd name="connsiteX3" fmla="*/ 0 w 47625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19050">
                    <a:moveTo>
                      <a:pt x="0" y="0"/>
                    </a:moveTo>
                    <a:lnTo>
                      <a:pt x="47625" y="0"/>
                    </a:lnTo>
                    <a:lnTo>
                      <a:pt x="47625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800A755-8086-55C8-BB78-CF88648F0C98}"/>
                  </a:ext>
                </a:extLst>
              </p:cNvPr>
              <p:cNvSpPr/>
              <p:nvPr/>
            </p:nvSpPr>
            <p:spPr>
              <a:xfrm rot="-2700000">
                <a:off x="10649329" y="2074338"/>
                <a:ext cx="47625" cy="19050"/>
              </a:xfrm>
              <a:custGeom>
                <a:avLst/>
                <a:gdLst>
                  <a:gd name="connsiteX0" fmla="*/ 0 w 47625"/>
                  <a:gd name="connsiteY0" fmla="*/ 0 h 19050"/>
                  <a:gd name="connsiteX1" fmla="*/ 47625 w 47625"/>
                  <a:gd name="connsiteY1" fmla="*/ 0 h 19050"/>
                  <a:gd name="connsiteX2" fmla="*/ 47625 w 47625"/>
                  <a:gd name="connsiteY2" fmla="*/ 19050 h 19050"/>
                  <a:gd name="connsiteX3" fmla="*/ 0 w 47625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19050">
                    <a:moveTo>
                      <a:pt x="0" y="0"/>
                    </a:moveTo>
                    <a:lnTo>
                      <a:pt x="47625" y="0"/>
                    </a:lnTo>
                    <a:lnTo>
                      <a:pt x="47625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D7DEC28-5220-60F3-56AA-1BA9EA6E5923}"/>
                  </a:ext>
                </a:extLst>
              </p:cNvPr>
              <p:cNvSpPr/>
              <p:nvPr/>
            </p:nvSpPr>
            <p:spPr>
              <a:xfrm rot="-2700000">
                <a:off x="10506911" y="2216759"/>
                <a:ext cx="47625" cy="19050"/>
              </a:xfrm>
              <a:custGeom>
                <a:avLst/>
                <a:gdLst>
                  <a:gd name="connsiteX0" fmla="*/ 0 w 47625"/>
                  <a:gd name="connsiteY0" fmla="*/ 0 h 19050"/>
                  <a:gd name="connsiteX1" fmla="*/ 47625 w 47625"/>
                  <a:gd name="connsiteY1" fmla="*/ 0 h 19050"/>
                  <a:gd name="connsiteX2" fmla="*/ 47625 w 47625"/>
                  <a:gd name="connsiteY2" fmla="*/ 19050 h 19050"/>
                  <a:gd name="connsiteX3" fmla="*/ 0 w 47625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25" h="19050">
                    <a:moveTo>
                      <a:pt x="0" y="0"/>
                    </a:moveTo>
                    <a:lnTo>
                      <a:pt x="47625" y="0"/>
                    </a:lnTo>
                    <a:lnTo>
                      <a:pt x="47625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5706B28-AF4B-66D5-BF22-7979F86B11F7}"/>
                  </a:ext>
                </a:extLst>
              </p:cNvPr>
              <p:cNvSpPr/>
              <p:nvPr/>
            </p:nvSpPr>
            <p:spPr>
              <a:xfrm rot="-2700000">
                <a:off x="10663616" y="2202458"/>
                <a:ext cx="19050" cy="47625"/>
              </a:xfrm>
              <a:custGeom>
                <a:avLst/>
                <a:gdLst>
                  <a:gd name="connsiteX0" fmla="*/ 0 w 19050"/>
                  <a:gd name="connsiteY0" fmla="*/ 0 h 47625"/>
                  <a:gd name="connsiteX1" fmla="*/ 19050 w 19050"/>
                  <a:gd name="connsiteY1" fmla="*/ 0 h 47625"/>
                  <a:gd name="connsiteX2" fmla="*/ 19050 w 19050"/>
                  <a:gd name="connsiteY2" fmla="*/ 47625 h 47625"/>
                  <a:gd name="connsiteX3" fmla="*/ 0 w 19050"/>
                  <a:gd name="connsiteY3" fmla="*/ 4762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" h="47625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A9960863-7235-F91A-61BA-D0E90ABB3BD8}"/>
                  </a:ext>
                </a:extLst>
              </p:cNvPr>
              <p:cNvSpPr/>
              <p:nvPr/>
            </p:nvSpPr>
            <p:spPr>
              <a:xfrm rot="-2700119">
                <a:off x="10521202" y="2060047"/>
                <a:ext cx="19049" cy="47624"/>
              </a:xfrm>
              <a:custGeom>
                <a:avLst/>
                <a:gdLst>
                  <a:gd name="connsiteX0" fmla="*/ 0 w 19049"/>
                  <a:gd name="connsiteY0" fmla="*/ 0 h 47624"/>
                  <a:gd name="connsiteX1" fmla="*/ 19050 w 19049"/>
                  <a:gd name="connsiteY1" fmla="*/ 0 h 47624"/>
                  <a:gd name="connsiteX2" fmla="*/ 19050 w 19049"/>
                  <a:gd name="connsiteY2" fmla="*/ 47625 h 47624"/>
                  <a:gd name="connsiteX3" fmla="*/ 0 w 19049"/>
                  <a:gd name="connsiteY3" fmla="*/ 47625 h 47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49" h="47624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47625"/>
                    </a:lnTo>
                    <a:lnTo>
                      <a:pt x="0" y="47625"/>
                    </a:ln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4A254D5-7EED-02EE-0208-FF151557E763}"/>
                  </a:ext>
                </a:extLst>
              </p:cNvPr>
              <p:cNvSpPr/>
              <p:nvPr/>
            </p:nvSpPr>
            <p:spPr>
              <a:xfrm>
                <a:off x="10544782" y="2098457"/>
                <a:ext cx="114300" cy="114299"/>
              </a:xfrm>
              <a:custGeom>
                <a:avLst/>
                <a:gdLst>
                  <a:gd name="connsiteX0" fmla="*/ 57150 w 114300"/>
                  <a:gd name="connsiteY0" fmla="*/ 114300 h 114299"/>
                  <a:gd name="connsiteX1" fmla="*/ 114300 w 114300"/>
                  <a:gd name="connsiteY1" fmla="*/ 57150 h 114299"/>
                  <a:gd name="connsiteX2" fmla="*/ 57150 w 114300"/>
                  <a:gd name="connsiteY2" fmla="*/ 0 h 114299"/>
                  <a:gd name="connsiteX3" fmla="*/ 0 w 114300"/>
                  <a:gd name="connsiteY3" fmla="*/ 57150 h 114299"/>
                  <a:gd name="connsiteX4" fmla="*/ 57150 w 114300"/>
                  <a:gd name="connsiteY4" fmla="*/ 114300 h 114299"/>
                  <a:gd name="connsiteX5" fmla="*/ 57150 w 114300"/>
                  <a:gd name="connsiteY5" fmla="*/ 19050 h 114299"/>
                  <a:gd name="connsiteX6" fmla="*/ 95250 w 114300"/>
                  <a:gd name="connsiteY6" fmla="*/ 57150 h 114299"/>
                  <a:gd name="connsiteX7" fmla="*/ 57150 w 114300"/>
                  <a:gd name="connsiteY7" fmla="*/ 95250 h 114299"/>
                  <a:gd name="connsiteX8" fmla="*/ 19050 w 114300"/>
                  <a:gd name="connsiteY8" fmla="*/ 57150 h 114299"/>
                  <a:gd name="connsiteX9" fmla="*/ 57150 w 114300"/>
                  <a:gd name="connsiteY9" fmla="*/ 19012 h 114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4300" h="114299">
                    <a:moveTo>
                      <a:pt x="57150" y="114300"/>
                    </a:moveTo>
                    <a:cubicBezTo>
                      <a:pt x="88713" y="114300"/>
                      <a:pt x="114300" y="88713"/>
                      <a:pt x="114300" y="57150"/>
                    </a:cubicBezTo>
                    <a:cubicBezTo>
                      <a:pt x="114300" y="25587"/>
                      <a:pt x="88713" y="0"/>
                      <a:pt x="57150" y="0"/>
                    </a:cubicBezTo>
                    <a:cubicBezTo>
                      <a:pt x="25587" y="0"/>
                      <a:pt x="0" y="25587"/>
                      <a:pt x="0" y="57150"/>
                    </a:cubicBezTo>
                    <a:cubicBezTo>
                      <a:pt x="0" y="88713"/>
                      <a:pt x="25587" y="114300"/>
                      <a:pt x="57150" y="114300"/>
                    </a:cubicBezTo>
                    <a:close/>
                    <a:moveTo>
                      <a:pt x="57150" y="19050"/>
                    </a:moveTo>
                    <a:cubicBezTo>
                      <a:pt x="78192" y="19050"/>
                      <a:pt x="95250" y="36108"/>
                      <a:pt x="95250" y="57150"/>
                    </a:cubicBezTo>
                    <a:cubicBezTo>
                      <a:pt x="95250" y="78192"/>
                      <a:pt x="78192" y="95250"/>
                      <a:pt x="57150" y="95250"/>
                    </a:cubicBezTo>
                    <a:cubicBezTo>
                      <a:pt x="36108" y="95250"/>
                      <a:pt x="19050" y="78192"/>
                      <a:pt x="19050" y="57150"/>
                    </a:cubicBezTo>
                    <a:cubicBezTo>
                      <a:pt x="19055" y="36104"/>
                      <a:pt x="36104" y="19039"/>
                      <a:pt x="57150" y="19012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6A7CCA7-14DA-22CF-890D-FFD0BE6CC14B}"/>
                  </a:ext>
                </a:extLst>
              </p:cNvPr>
              <p:cNvSpPr/>
              <p:nvPr/>
            </p:nvSpPr>
            <p:spPr>
              <a:xfrm>
                <a:off x="10455057" y="2603968"/>
                <a:ext cx="559803" cy="199491"/>
              </a:xfrm>
              <a:custGeom>
                <a:avLst/>
                <a:gdLst>
                  <a:gd name="connsiteX0" fmla="*/ 0 w 559803"/>
                  <a:gd name="connsiteY0" fmla="*/ 199492 h 199491"/>
                  <a:gd name="connsiteX1" fmla="*/ 40310 w 559803"/>
                  <a:gd name="connsiteY1" fmla="*/ 199492 h 199491"/>
                  <a:gd name="connsiteX2" fmla="*/ 56636 w 559803"/>
                  <a:gd name="connsiteY2" fmla="*/ 190738 h 199491"/>
                  <a:gd name="connsiteX3" fmla="*/ 559803 w 559803"/>
                  <a:gd name="connsiteY3" fmla="*/ 19288 h 199491"/>
                  <a:gd name="connsiteX4" fmla="*/ 559803 w 559803"/>
                  <a:gd name="connsiteY4" fmla="*/ 0 h 199491"/>
                  <a:gd name="connsiteX5" fmla="*/ 47635 w 559803"/>
                  <a:gd name="connsiteY5" fmla="*/ 173946 h 199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9803" h="199491">
                    <a:moveTo>
                      <a:pt x="0" y="199492"/>
                    </a:moveTo>
                    <a:lnTo>
                      <a:pt x="40310" y="199492"/>
                    </a:lnTo>
                    <a:lnTo>
                      <a:pt x="56636" y="190738"/>
                    </a:lnTo>
                    <a:cubicBezTo>
                      <a:pt x="213804" y="106342"/>
                      <a:pt x="383803" y="48417"/>
                      <a:pt x="559803" y="19288"/>
                    </a:cubicBezTo>
                    <a:lnTo>
                      <a:pt x="559803" y="0"/>
                    </a:lnTo>
                    <a:cubicBezTo>
                      <a:pt x="380645" y="29295"/>
                      <a:pt x="207578" y="88073"/>
                      <a:pt x="47635" y="173946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7828A14-9629-B006-4A44-8DA808F7059E}"/>
                  </a:ext>
                </a:extLst>
              </p:cNvPr>
              <p:cNvSpPr/>
              <p:nvPr/>
            </p:nvSpPr>
            <p:spPr>
              <a:xfrm>
                <a:off x="10676837" y="2702847"/>
                <a:ext cx="337994" cy="100612"/>
              </a:xfrm>
              <a:custGeom>
                <a:avLst/>
                <a:gdLst>
                  <a:gd name="connsiteX0" fmla="*/ 0 w 337994"/>
                  <a:gd name="connsiteY0" fmla="*/ 100613 h 100612"/>
                  <a:gd name="connsiteX1" fmla="*/ 55083 w 337994"/>
                  <a:gd name="connsiteY1" fmla="*/ 100613 h 100612"/>
                  <a:gd name="connsiteX2" fmla="*/ 129711 w 337994"/>
                  <a:gd name="connsiteY2" fmla="*/ 73123 h 100612"/>
                  <a:gd name="connsiteX3" fmla="*/ 337995 w 337994"/>
                  <a:gd name="connsiteY3" fmla="*/ 19412 h 100612"/>
                  <a:gd name="connsiteX4" fmla="*/ 337995 w 337994"/>
                  <a:gd name="connsiteY4" fmla="*/ 0 h 100612"/>
                  <a:gd name="connsiteX5" fmla="*/ 123425 w 337994"/>
                  <a:gd name="connsiteY5" fmla="*/ 55140 h 100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994" h="100612">
                    <a:moveTo>
                      <a:pt x="0" y="100613"/>
                    </a:moveTo>
                    <a:lnTo>
                      <a:pt x="55083" y="100613"/>
                    </a:lnTo>
                    <a:lnTo>
                      <a:pt x="129711" y="73123"/>
                    </a:lnTo>
                    <a:cubicBezTo>
                      <a:pt x="197894" y="50699"/>
                      <a:pt x="267471" y="32757"/>
                      <a:pt x="337995" y="19412"/>
                    </a:cubicBezTo>
                    <a:lnTo>
                      <a:pt x="337995" y="0"/>
                    </a:lnTo>
                    <a:cubicBezTo>
                      <a:pt x="265327" y="13599"/>
                      <a:pt x="193645" y="32020"/>
                      <a:pt x="123425" y="55140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6571AFB-49EF-2D47-1277-53837FCD8349}"/>
                  </a:ext>
                </a:extLst>
              </p:cNvPr>
              <p:cNvSpPr/>
              <p:nvPr/>
            </p:nvSpPr>
            <p:spPr>
              <a:xfrm>
                <a:off x="10267995" y="2320428"/>
                <a:ext cx="746874" cy="483031"/>
              </a:xfrm>
              <a:custGeom>
                <a:avLst/>
                <a:gdLst>
                  <a:gd name="connsiteX0" fmla="*/ 640137 w 746874"/>
                  <a:gd name="connsiteY0" fmla="*/ 201092 h 483031"/>
                  <a:gd name="connsiteX1" fmla="*/ 622992 w 746874"/>
                  <a:gd name="connsiteY1" fmla="*/ 204692 h 483031"/>
                  <a:gd name="connsiteX2" fmla="*/ 622992 w 746874"/>
                  <a:gd name="connsiteY2" fmla="*/ 158934 h 483031"/>
                  <a:gd name="connsiteX3" fmla="*/ 671751 w 746874"/>
                  <a:gd name="connsiteY3" fmla="*/ 141246 h 483031"/>
                  <a:gd name="connsiteX4" fmla="*/ 689343 w 746874"/>
                  <a:gd name="connsiteY4" fmla="*/ 82563 h 483031"/>
                  <a:gd name="connsiteX5" fmla="*/ 688553 w 746874"/>
                  <a:gd name="connsiteY5" fmla="*/ 75200 h 483031"/>
                  <a:gd name="connsiteX6" fmla="*/ 681228 w 746874"/>
                  <a:gd name="connsiteY6" fmla="*/ 74143 h 483031"/>
                  <a:gd name="connsiteX7" fmla="*/ 647262 w 746874"/>
                  <a:gd name="connsiteY7" fmla="*/ 76200 h 483031"/>
                  <a:gd name="connsiteX8" fmla="*/ 649843 w 746874"/>
                  <a:gd name="connsiteY8" fmla="*/ 62208 h 483031"/>
                  <a:gd name="connsiteX9" fmla="*/ 620316 w 746874"/>
                  <a:gd name="connsiteY9" fmla="*/ 5829 h 483031"/>
                  <a:gd name="connsiteX10" fmla="*/ 613905 w 746874"/>
                  <a:gd name="connsiteY10" fmla="*/ 0 h 483031"/>
                  <a:gd name="connsiteX11" fmla="*/ 607495 w 746874"/>
                  <a:gd name="connsiteY11" fmla="*/ 5829 h 483031"/>
                  <a:gd name="connsiteX12" fmla="*/ 577968 w 746874"/>
                  <a:gd name="connsiteY12" fmla="*/ 62894 h 483031"/>
                  <a:gd name="connsiteX13" fmla="*/ 580225 w 746874"/>
                  <a:gd name="connsiteY13" fmla="*/ 76086 h 483031"/>
                  <a:gd name="connsiteX14" fmla="*/ 545840 w 746874"/>
                  <a:gd name="connsiteY14" fmla="*/ 74028 h 483031"/>
                  <a:gd name="connsiteX15" fmla="*/ 538525 w 746874"/>
                  <a:gd name="connsiteY15" fmla="*/ 75095 h 483031"/>
                  <a:gd name="connsiteX16" fmla="*/ 537743 w 746874"/>
                  <a:gd name="connsiteY16" fmla="*/ 82439 h 483031"/>
                  <a:gd name="connsiteX17" fmla="*/ 555317 w 746874"/>
                  <a:gd name="connsiteY17" fmla="*/ 141122 h 483031"/>
                  <a:gd name="connsiteX18" fmla="*/ 603895 w 746874"/>
                  <a:gd name="connsiteY18" fmla="*/ 158744 h 483031"/>
                  <a:gd name="connsiteX19" fmla="*/ 603895 w 746874"/>
                  <a:gd name="connsiteY19" fmla="*/ 209112 h 483031"/>
                  <a:gd name="connsiteX20" fmla="*/ 7725 w 746874"/>
                  <a:gd name="connsiteY20" fmla="*/ 477450 h 483031"/>
                  <a:gd name="connsiteX21" fmla="*/ 0 w 746874"/>
                  <a:gd name="connsiteY21" fmla="*/ 483032 h 483031"/>
                  <a:gd name="connsiteX22" fmla="*/ 33204 w 746874"/>
                  <a:gd name="connsiteY22" fmla="*/ 483032 h 483031"/>
                  <a:gd name="connsiteX23" fmla="*/ 625031 w 746874"/>
                  <a:gd name="connsiteY23" fmla="*/ 223752 h 483031"/>
                  <a:gd name="connsiteX24" fmla="*/ 644081 w 746874"/>
                  <a:gd name="connsiteY24" fmla="*/ 219751 h 483031"/>
                  <a:gd name="connsiteX25" fmla="*/ 746874 w 746874"/>
                  <a:gd name="connsiteY25" fmla="*/ 201654 h 483031"/>
                  <a:gd name="connsiteX26" fmla="*/ 746874 w 746874"/>
                  <a:gd name="connsiteY26" fmla="*/ 182413 h 483031"/>
                  <a:gd name="connsiteX27" fmla="*/ 640137 w 746874"/>
                  <a:gd name="connsiteY27" fmla="*/ 201092 h 483031"/>
                  <a:gd name="connsiteX28" fmla="*/ 670617 w 746874"/>
                  <a:gd name="connsiteY28" fmla="*/ 92507 h 483031"/>
                  <a:gd name="connsiteX29" fmla="*/ 658578 w 746874"/>
                  <a:gd name="connsiteY29" fmla="*/ 127511 h 483031"/>
                  <a:gd name="connsiteX30" fmla="*/ 626812 w 746874"/>
                  <a:gd name="connsiteY30" fmla="*/ 139513 h 483031"/>
                  <a:gd name="connsiteX31" fmla="*/ 627250 w 746874"/>
                  <a:gd name="connsiteY31" fmla="*/ 115062 h 483031"/>
                  <a:gd name="connsiteX32" fmla="*/ 635184 w 746874"/>
                  <a:gd name="connsiteY32" fmla="*/ 103213 h 483031"/>
                  <a:gd name="connsiteX33" fmla="*/ 669598 w 746874"/>
                  <a:gd name="connsiteY33" fmla="*/ 92507 h 483031"/>
                  <a:gd name="connsiteX34" fmla="*/ 613943 w 746874"/>
                  <a:gd name="connsiteY34" fmla="*/ 26651 h 483031"/>
                  <a:gd name="connsiteX35" fmla="*/ 630869 w 746874"/>
                  <a:gd name="connsiteY35" fmla="*/ 61484 h 483031"/>
                  <a:gd name="connsiteX36" fmla="*/ 616582 w 746874"/>
                  <a:gd name="connsiteY36" fmla="*/ 92345 h 483031"/>
                  <a:gd name="connsiteX37" fmla="*/ 610429 w 746874"/>
                  <a:gd name="connsiteY37" fmla="*/ 91526 h 483031"/>
                  <a:gd name="connsiteX38" fmla="*/ 596998 w 746874"/>
                  <a:gd name="connsiteY38" fmla="*/ 62198 h 483031"/>
                  <a:gd name="connsiteX39" fmla="*/ 613943 w 746874"/>
                  <a:gd name="connsiteY39" fmla="*/ 26651 h 483031"/>
                  <a:gd name="connsiteX40" fmla="*/ 601028 w 746874"/>
                  <a:gd name="connsiteY40" fmla="*/ 139417 h 483031"/>
                  <a:gd name="connsiteX41" fmla="*/ 568566 w 746874"/>
                  <a:gd name="connsiteY41" fmla="*/ 127387 h 483031"/>
                  <a:gd name="connsiteX42" fmla="*/ 556536 w 746874"/>
                  <a:gd name="connsiteY42" fmla="*/ 92393 h 483031"/>
                  <a:gd name="connsiteX43" fmla="*/ 591845 w 746874"/>
                  <a:gd name="connsiteY43" fmla="*/ 102870 h 483031"/>
                  <a:gd name="connsiteX44" fmla="*/ 600189 w 746874"/>
                  <a:gd name="connsiteY44" fmla="*/ 115557 h 483031"/>
                  <a:gd name="connsiteX45" fmla="*/ 601028 w 746874"/>
                  <a:gd name="connsiteY45" fmla="*/ 139417 h 483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746874" h="483031">
                    <a:moveTo>
                      <a:pt x="640137" y="201092"/>
                    </a:moveTo>
                    <a:lnTo>
                      <a:pt x="622992" y="204692"/>
                    </a:lnTo>
                    <a:lnTo>
                      <a:pt x="622992" y="158934"/>
                    </a:lnTo>
                    <a:cubicBezTo>
                      <a:pt x="640783" y="158753"/>
                      <a:pt x="657981" y="152514"/>
                      <a:pt x="671751" y="141246"/>
                    </a:cubicBezTo>
                    <a:cubicBezTo>
                      <a:pt x="693125" y="120710"/>
                      <a:pt x="689505" y="84096"/>
                      <a:pt x="689343" y="82563"/>
                    </a:cubicBezTo>
                    <a:lnTo>
                      <a:pt x="688553" y="75200"/>
                    </a:lnTo>
                    <a:lnTo>
                      <a:pt x="681228" y="74143"/>
                    </a:lnTo>
                    <a:cubicBezTo>
                      <a:pt x="669873" y="72816"/>
                      <a:pt x="658374" y="73512"/>
                      <a:pt x="647262" y="76200"/>
                    </a:cubicBezTo>
                    <a:cubicBezTo>
                      <a:pt x="648604" y="71638"/>
                      <a:pt x="649469" y="66948"/>
                      <a:pt x="649843" y="62208"/>
                    </a:cubicBezTo>
                    <a:cubicBezTo>
                      <a:pt x="649843" y="33033"/>
                      <a:pt x="621506" y="6963"/>
                      <a:pt x="620316" y="5829"/>
                    </a:cubicBezTo>
                    <a:lnTo>
                      <a:pt x="613905" y="0"/>
                    </a:lnTo>
                    <a:lnTo>
                      <a:pt x="607495" y="5829"/>
                    </a:lnTo>
                    <a:cubicBezTo>
                      <a:pt x="606285" y="6925"/>
                      <a:pt x="577968" y="33033"/>
                      <a:pt x="577968" y="62894"/>
                    </a:cubicBezTo>
                    <a:cubicBezTo>
                      <a:pt x="578303" y="67352"/>
                      <a:pt x="579058" y="71769"/>
                      <a:pt x="580225" y="76086"/>
                    </a:cubicBezTo>
                    <a:cubicBezTo>
                      <a:pt x="568980" y="73343"/>
                      <a:pt x="557333" y="72646"/>
                      <a:pt x="545840" y="74028"/>
                    </a:cubicBezTo>
                    <a:lnTo>
                      <a:pt x="538525" y="75095"/>
                    </a:lnTo>
                    <a:lnTo>
                      <a:pt x="537743" y="82439"/>
                    </a:lnTo>
                    <a:cubicBezTo>
                      <a:pt x="537581" y="83991"/>
                      <a:pt x="533933" y="120587"/>
                      <a:pt x="555317" y="141122"/>
                    </a:cubicBezTo>
                    <a:cubicBezTo>
                      <a:pt x="569029" y="152358"/>
                      <a:pt x="586168" y="158574"/>
                      <a:pt x="603895" y="158744"/>
                    </a:cubicBezTo>
                    <a:lnTo>
                      <a:pt x="603895" y="209112"/>
                    </a:lnTo>
                    <a:cubicBezTo>
                      <a:pt x="389453" y="258468"/>
                      <a:pt x="186860" y="349655"/>
                      <a:pt x="7725" y="477450"/>
                    </a:cubicBezTo>
                    <a:lnTo>
                      <a:pt x="0" y="483032"/>
                    </a:lnTo>
                    <a:lnTo>
                      <a:pt x="33204" y="483032"/>
                    </a:lnTo>
                    <a:cubicBezTo>
                      <a:pt x="211507" y="358523"/>
                      <a:pt x="412623" y="270415"/>
                      <a:pt x="625031" y="223752"/>
                    </a:cubicBezTo>
                    <a:lnTo>
                      <a:pt x="644081" y="219751"/>
                    </a:lnTo>
                    <a:cubicBezTo>
                      <a:pt x="679323" y="212417"/>
                      <a:pt x="713765" y="206416"/>
                      <a:pt x="746874" y="201654"/>
                    </a:cubicBezTo>
                    <a:lnTo>
                      <a:pt x="746874" y="182413"/>
                    </a:lnTo>
                    <a:cubicBezTo>
                      <a:pt x="712527" y="187262"/>
                      <a:pt x="676770" y="193472"/>
                      <a:pt x="640137" y="201092"/>
                    </a:cubicBezTo>
                    <a:close/>
                    <a:moveTo>
                      <a:pt x="670617" y="92507"/>
                    </a:moveTo>
                    <a:cubicBezTo>
                      <a:pt x="671063" y="105261"/>
                      <a:pt x="666774" y="117729"/>
                      <a:pt x="658578" y="127511"/>
                    </a:cubicBezTo>
                    <a:cubicBezTo>
                      <a:pt x="649488" y="134705"/>
                      <a:pt x="638387" y="138899"/>
                      <a:pt x="626812" y="139513"/>
                    </a:cubicBezTo>
                    <a:cubicBezTo>
                      <a:pt x="625800" y="131383"/>
                      <a:pt x="625948" y="123151"/>
                      <a:pt x="627250" y="115062"/>
                    </a:cubicBezTo>
                    <a:cubicBezTo>
                      <a:pt x="628981" y="110572"/>
                      <a:pt x="631692" y="106524"/>
                      <a:pt x="635184" y="103213"/>
                    </a:cubicBezTo>
                    <a:cubicBezTo>
                      <a:pt x="644970" y="95575"/>
                      <a:pt x="657206" y="91768"/>
                      <a:pt x="669598" y="92507"/>
                    </a:cubicBezTo>
                    <a:close/>
                    <a:moveTo>
                      <a:pt x="613943" y="26651"/>
                    </a:moveTo>
                    <a:cubicBezTo>
                      <a:pt x="623171" y="36149"/>
                      <a:pt x="629104" y="48359"/>
                      <a:pt x="630869" y="61484"/>
                    </a:cubicBezTo>
                    <a:cubicBezTo>
                      <a:pt x="629789" y="73105"/>
                      <a:pt x="624745" y="84002"/>
                      <a:pt x="616582" y="92345"/>
                    </a:cubicBezTo>
                    <a:cubicBezTo>
                      <a:pt x="614496" y="92714"/>
                      <a:pt x="612346" y="92429"/>
                      <a:pt x="610429" y="91526"/>
                    </a:cubicBezTo>
                    <a:cubicBezTo>
                      <a:pt x="602418" y="83790"/>
                      <a:pt x="597621" y="73317"/>
                      <a:pt x="596998" y="62198"/>
                    </a:cubicBezTo>
                    <a:cubicBezTo>
                      <a:pt x="598647" y="48826"/>
                      <a:pt x="604594" y="36352"/>
                      <a:pt x="613943" y="26651"/>
                    </a:cubicBezTo>
                    <a:close/>
                    <a:moveTo>
                      <a:pt x="601028" y="139417"/>
                    </a:moveTo>
                    <a:cubicBezTo>
                      <a:pt x="589216" y="138900"/>
                      <a:pt x="577863" y="134693"/>
                      <a:pt x="568566" y="127387"/>
                    </a:cubicBezTo>
                    <a:cubicBezTo>
                      <a:pt x="560385" y="117600"/>
                      <a:pt x="556102" y="105141"/>
                      <a:pt x="556536" y="92393"/>
                    </a:cubicBezTo>
                    <a:cubicBezTo>
                      <a:pt x="569193" y="91429"/>
                      <a:pt x="581762" y="95159"/>
                      <a:pt x="591845" y="102870"/>
                    </a:cubicBezTo>
                    <a:cubicBezTo>
                      <a:pt x="595390" y="106545"/>
                      <a:pt x="598220" y="110847"/>
                      <a:pt x="600189" y="115557"/>
                    </a:cubicBezTo>
                    <a:cubicBezTo>
                      <a:pt x="602292" y="123341"/>
                      <a:pt x="602579" y="131505"/>
                      <a:pt x="601028" y="139417"/>
                    </a:cubicBezTo>
                    <a:close/>
                  </a:path>
                </a:pathLst>
              </a:custGeom>
              <a:solidFill>
                <a:schemeClr val="dk1"/>
              </a:solidFill>
              <a:ln w="12700" cap="flat">
                <a:solidFill>
                  <a:schemeClr val="dk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BC55F43-8E3B-A956-DB6A-55099039DF3E}"/>
                </a:ext>
              </a:extLst>
            </p:cNvPr>
            <p:cNvSpPr txBox="1"/>
            <p:nvPr/>
          </p:nvSpPr>
          <p:spPr>
            <a:xfrm>
              <a:off x="10304355" y="5049180"/>
              <a:ext cx="1307695" cy="81622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100" b="1" dirty="0"/>
                <a:t>SUBSURFACE</a:t>
              </a:r>
            </a:p>
            <a:p>
              <a:pPr algn="ctr"/>
              <a:r>
                <a:rPr lang="en-US" sz="1100" b="1" dirty="0"/>
                <a:t>INJECTION PLANT</a:t>
              </a:r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6AF7C1-67EF-4186-956D-32382E0353CA}"/>
                </a:ext>
              </a:extLst>
            </p:cNvPr>
            <p:cNvSpPr txBox="1"/>
            <p:nvPr/>
          </p:nvSpPr>
          <p:spPr>
            <a:xfrm>
              <a:off x="5617488" y="2030679"/>
              <a:ext cx="2255469" cy="49244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300" b="1" dirty="0"/>
                <a:t>CO</a:t>
              </a:r>
              <a:r>
                <a:rPr lang="en-US" sz="1300" b="1" baseline="-25000" dirty="0"/>
                <a:t>2</a:t>
              </a:r>
              <a:r>
                <a:rPr lang="en-US" sz="1300" b="1" dirty="0"/>
                <a:t> COMPRESSION AND DEHYDRATION PLANT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10C357B-8D9A-C5CA-E796-52E127499DE2}"/>
                </a:ext>
              </a:extLst>
            </p:cNvPr>
            <p:cNvSpPr/>
            <p:nvPr/>
          </p:nvSpPr>
          <p:spPr>
            <a:xfrm>
              <a:off x="1815251" y="1324947"/>
              <a:ext cx="9859946" cy="4540475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US" sz="8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57" name="Connector: Elbow 56">
              <a:extLst>
                <a:ext uri="{FF2B5EF4-FFF2-40B4-BE49-F238E27FC236}">
                  <a16:creationId xmlns:a16="http://schemas.microsoft.com/office/drawing/2014/main" id="{81B8E8EA-46AB-93E6-8023-142ECC3A057E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8794380" y="3122723"/>
              <a:ext cx="935167" cy="538182"/>
            </a:xfrm>
            <a:prstGeom prst="bentConnector3">
              <a:avLst>
                <a:gd name="adj1" fmla="val 100885"/>
              </a:avLst>
            </a:prstGeom>
            <a:ln w="19050">
              <a:solidFill>
                <a:srgbClr val="024F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AE3E31DC-6E44-8847-CF3E-4352E1EEA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667154" y="3128536"/>
              <a:ext cx="446330" cy="620862"/>
            </a:xfrm>
            <a:prstGeom prst="rect">
              <a:avLst/>
            </a:prstGeom>
          </p:spPr>
        </p:pic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E7E2228-86BD-0798-84E6-08B1F42AB230}"/>
                </a:ext>
              </a:extLst>
            </p:cNvPr>
            <p:cNvCxnSpPr>
              <a:cxnSpLocks/>
            </p:cNvCxnSpPr>
            <p:nvPr/>
          </p:nvCxnSpPr>
          <p:spPr>
            <a:xfrm>
              <a:off x="10890319" y="3730736"/>
              <a:ext cx="14151" cy="1195826"/>
            </a:xfrm>
            <a:prstGeom prst="line">
              <a:avLst/>
            </a:prstGeom>
            <a:ln w="28575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7258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Location of the capture facility and CO</a:t>
            </a:r>
            <a:r>
              <a:rPr lang="en-US" sz="3000" baseline="-25000" dirty="0"/>
              <a:t>2</a:t>
            </a:r>
            <a:r>
              <a:rPr lang="en-US" sz="3000" dirty="0"/>
              <a:t> pipeline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CD0298-EA57-29E9-CA64-64705CC88574}"/>
              </a:ext>
            </a:extLst>
          </p:cNvPr>
          <p:cNvGrpSpPr/>
          <p:nvPr/>
        </p:nvGrpSpPr>
        <p:grpSpPr>
          <a:xfrm>
            <a:off x="520751" y="1126476"/>
            <a:ext cx="11150498" cy="5094073"/>
            <a:chOff x="-3721" y="1090200"/>
            <a:chExt cx="12164312" cy="576887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09BA0BE-0D26-3A85-F545-16B08F7FB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95" t="163" r="195" b="10847"/>
            <a:stretch/>
          </p:blipFill>
          <p:spPr>
            <a:xfrm>
              <a:off x="-3721" y="1090200"/>
              <a:ext cx="12164312" cy="576887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234B106-2A15-8709-EB64-97BE3905526C}"/>
                </a:ext>
              </a:extLst>
            </p:cNvPr>
            <p:cNvSpPr/>
            <p:nvPr/>
          </p:nvSpPr>
          <p:spPr>
            <a:xfrm>
              <a:off x="7580671" y="3323302"/>
              <a:ext cx="521110" cy="648929"/>
            </a:xfrm>
            <a:prstGeom prst="rect">
              <a:avLst/>
            </a:prstGeom>
            <a:noFill/>
            <a:ln w="412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DBED080-9036-711E-6A92-EA05948F925B}"/>
                </a:ext>
              </a:extLst>
            </p:cNvPr>
            <p:cNvSpPr txBox="1"/>
            <p:nvPr/>
          </p:nvSpPr>
          <p:spPr>
            <a:xfrm>
              <a:off x="9566787" y="1309923"/>
              <a:ext cx="2290915" cy="11695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 	</a:t>
              </a:r>
            </a:p>
            <a:p>
              <a:r>
                <a:rPr lang="en-US" sz="1000" dirty="0"/>
                <a:t>	Compressor Plant</a:t>
              </a:r>
            </a:p>
            <a:p>
              <a:r>
                <a:rPr lang="en-US" sz="1000" dirty="0"/>
                <a:t>	</a:t>
              </a:r>
            </a:p>
            <a:p>
              <a:r>
                <a:rPr lang="en-US" sz="1000" dirty="0"/>
                <a:t>	CO2 Supply</a:t>
              </a:r>
            </a:p>
            <a:p>
              <a:r>
                <a:rPr lang="en-US" sz="1000" dirty="0"/>
                <a:t>	</a:t>
              </a:r>
            </a:p>
            <a:p>
              <a:r>
                <a:rPr lang="en-US" sz="1000" dirty="0"/>
                <a:t>	CO2 Injection</a:t>
              </a:r>
            </a:p>
            <a:p>
              <a:endParaRPr lang="en-US" sz="10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DBF3AF-F31E-F586-E62D-A5F5A9144EEF}"/>
                </a:ext>
              </a:extLst>
            </p:cNvPr>
            <p:cNvSpPr/>
            <p:nvPr/>
          </p:nvSpPr>
          <p:spPr>
            <a:xfrm>
              <a:off x="9797846" y="1470322"/>
              <a:ext cx="521110" cy="171666"/>
            </a:xfrm>
            <a:prstGeom prst="rect">
              <a:avLst/>
            </a:prstGeom>
            <a:noFill/>
            <a:ln w="4127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8FC82BD-1B5D-0E06-4021-2A20E994D506}"/>
                </a:ext>
              </a:extLst>
            </p:cNvPr>
            <p:cNvCxnSpPr/>
            <p:nvPr/>
          </p:nvCxnSpPr>
          <p:spPr>
            <a:xfrm>
              <a:off x="9797846" y="1936955"/>
              <a:ext cx="521110" cy="0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AF630C6-A379-2DAE-E30F-C5DF507E6183}"/>
                </a:ext>
              </a:extLst>
            </p:cNvPr>
            <p:cNvCxnSpPr/>
            <p:nvPr/>
          </p:nvCxnSpPr>
          <p:spPr>
            <a:xfrm>
              <a:off x="9797846" y="2197510"/>
              <a:ext cx="521110" cy="0"/>
            </a:xfrm>
            <a:prstGeom prst="line">
              <a:avLst/>
            </a:prstGeom>
            <a:ln w="444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9D4F27-30C6-E0BB-1F40-C9DD9817E5B8}"/>
                </a:ext>
              </a:extLst>
            </p:cNvPr>
            <p:cNvSpPr/>
            <p:nvPr/>
          </p:nvSpPr>
          <p:spPr>
            <a:xfrm>
              <a:off x="6205728" y="3163824"/>
              <a:ext cx="1444752" cy="188976"/>
            </a:xfrm>
            <a:custGeom>
              <a:avLst/>
              <a:gdLst>
                <a:gd name="connsiteX0" fmla="*/ 0 w 1444752"/>
                <a:gd name="connsiteY0" fmla="*/ 0 h 188976"/>
                <a:gd name="connsiteX1" fmla="*/ 652272 w 1444752"/>
                <a:gd name="connsiteY1" fmla="*/ 0 h 188976"/>
                <a:gd name="connsiteX2" fmla="*/ 652272 w 1444752"/>
                <a:gd name="connsiteY2" fmla="*/ 188976 h 188976"/>
                <a:gd name="connsiteX3" fmla="*/ 1444752 w 1444752"/>
                <a:gd name="connsiteY3" fmla="*/ 182880 h 188976"/>
                <a:gd name="connsiteX4" fmla="*/ 1444752 w 1444752"/>
                <a:gd name="connsiteY4" fmla="*/ 182880 h 18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4752" h="188976">
                  <a:moveTo>
                    <a:pt x="0" y="0"/>
                  </a:moveTo>
                  <a:lnTo>
                    <a:pt x="652272" y="0"/>
                  </a:lnTo>
                  <a:lnTo>
                    <a:pt x="652272" y="188976"/>
                  </a:lnTo>
                  <a:lnTo>
                    <a:pt x="1444752" y="182880"/>
                  </a:lnTo>
                  <a:lnTo>
                    <a:pt x="1444752" y="182880"/>
                  </a:lnTo>
                </a:path>
              </a:pathLst>
            </a:cu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373562-7A26-E7DC-683E-4315A0F6F5CC}"/>
                </a:ext>
              </a:extLst>
            </p:cNvPr>
            <p:cNvSpPr/>
            <p:nvPr/>
          </p:nvSpPr>
          <p:spPr>
            <a:xfrm>
              <a:off x="3423920" y="3434080"/>
              <a:ext cx="4196080" cy="3169920"/>
            </a:xfrm>
            <a:custGeom>
              <a:avLst/>
              <a:gdLst>
                <a:gd name="connsiteX0" fmla="*/ 0 w 4196080"/>
                <a:gd name="connsiteY0" fmla="*/ 3169920 h 3169920"/>
                <a:gd name="connsiteX1" fmla="*/ 812800 w 4196080"/>
                <a:gd name="connsiteY1" fmla="*/ 955040 h 3169920"/>
                <a:gd name="connsiteX2" fmla="*/ 4053840 w 4196080"/>
                <a:gd name="connsiteY2" fmla="*/ 955040 h 3169920"/>
                <a:gd name="connsiteX3" fmla="*/ 4033520 w 4196080"/>
                <a:gd name="connsiteY3" fmla="*/ 0 h 3169920"/>
                <a:gd name="connsiteX4" fmla="*/ 4196080 w 4196080"/>
                <a:gd name="connsiteY4" fmla="*/ 0 h 3169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96080" h="3169920">
                  <a:moveTo>
                    <a:pt x="0" y="3169920"/>
                  </a:moveTo>
                  <a:lnTo>
                    <a:pt x="812800" y="955040"/>
                  </a:lnTo>
                  <a:lnTo>
                    <a:pt x="4053840" y="955040"/>
                  </a:lnTo>
                  <a:lnTo>
                    <a:pt x="4033520" y="0"/>
                  </a:lnTo>
                  <a:lnTo>
                    <a:pt x="4196080" y="0"/>
                  </a:ln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F7EE34BD-3E18-B4F4-4FBC-7EC70EAA9C54}"/>
                </a:ext>
              </a:extLst>
            </p:cNvPr>
            <p:cNvSpPr/>
            <p:nvPr/>
          </p:nvSpPr>
          <p:spPr>
            <a:xfrm rot="5400000">
              <a:off x="7990839" y="3527881"/>
              <a:ext cx="457200" cy="1345901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New pipe rack</a:t>
              </a:r>
            </a:p>
          </p:txBody>
        </p:sp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DBE94ECD-A02D-64E2-757A-68BAEF3B947A}"/>
                </a:ext>
              </a:extLst>
            </p:cNvPr>
            <p:cNvSpPr/>
            <p:nvPr/>
          </p:nvSpPr>
          <p:spPr>
            <a:xfrm rot="10800000">
              <a:off x="6124154" y="4429432"/>
              <a:ext cx="457200" cy="1345901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Existing pipe rack</a:t>
              </a:r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A5F51F2D-5538-6D11-0268-A995C3C4DDA7}"/>
                </a:ext>
              </a:extLst>
            </p:cNvPr>
            <p:cNvSpPr/>
            <p:nvPr/>
          </p:nvSpPr>
          <p:spPr>
            <a:xfrm rot="17305299">
              <a:off x="3195319" y="3404358"/>
              <a:ext cx="457200" cy="1345901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Bridge over tracks</a:t>
              </a:r>
            </a:p>
          </p:txBody>
        </p:sp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C9552C44-E147-97B5-5B45-1BEE79A80CC1}"/>
                </a:ext>
              </a:extLst>
            </p:cNvPr>
            <p:cNvSpPr/>
            <p:nvPr/>
          </p:nvSpPr>
          <p:spPr>
            <a:xfrm rot="17305299">
              <a:off x="3120810" y="3833902"/>
              <a:ext cx="457200" cy="1345901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Bridge over road</a:t>
              </a:r>
            </a:p>
          </p:txBody>
        </p:sp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3E063C3E-7A98-39B9-D173-64C891389656}"/>
                </a:ext>
              </a:extLst>
            </p:cNvPr>
            <p:cNvSpPr/>
            <p:nvPr/>
          </p:nvSpPr>
          <p:spPr>
            <a:xfrm rot="8763518">
              <a:off x="5571236" y="4386599"/>
              <a:ext cx="457200" cy="1219329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Bridge over road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D1EA721A-63C1-3C34-1596-E30CA2AC3E60}"/>
                </a:ext>
              </a:extLst>
            </p:cNvPr>
            <p:cNvSpPr/>
            <p:nvPr/>
          </p:nvSpPr>
          <p:spPr>
            <a:xfrm rot="17305299">
              <a:off x="3137206" y="4100702"/>
              <a:ext cx="457200" cy="1345901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Bridge over pond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8DCE4865-33D9-5F95-08E4-BEDD541274C3}"/>
                </a:ext>
              </a:extLst>
            </p:cNvPr>
            <p:cNvSpPr/>
            <p:nvPr/>
          </p:nvSpPr>
          <p:spPr>
            <a:xfrm rot="1177819">
              <a:off x="3743895" y="5067654"/>
              <a:ext cx="457200" cy="1569739"/>
            </a:xfrm>
            <a:prstGeom prst="downArrow">
              <a:avLst/>
            </a:prstGeom>
            <a:solidFill>
              <a:schemeClr val="bg1">
                <a:alpha val="5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Well ~400m S of plant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5082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188" y="187055"/>
            <a:ext cx="10823151" cy="517755"/>
          </a:xfrm>
        </p:spPr>
        <p:txBody>
          <a:bodyPr>
            <a:normAutofit/>
          </a:bodyPr>
          <a:lstStyle/>
          <a:p>
            <a:r>
              <a:rPr lang="en-US" sz="2500" dirty="0"/>
              <a:t>Project 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507BCC9-3F83-82FD-AAA5-6BAB07E33C8D}"/>
              </a:ext>
            </a:extLst>
          </p:cNvPr>
          <p:cNvGrpSpPr/>
          <p:nvPr/>
        </p:nvGrpSpPr>
        <p:grpSpPr>
          <a:xfrm>
            <a:off x="101130" y="1055227"/>
            <a:ext cx="11989739" cy="5210219"/>
            <a:chOff x="100977" y="1150514"/>
            <a:chExt cx="11989739" cy="5210219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1813C57-40E3-628C-69EB-89CD9FB88FE8}"/>
                </a:ext>
              </a:extLst>
            </p:cNvPr>
            <p:cNvCxnSpPr>
              <a:cxnSpLocks/>
            </p:cNvCxnSpPr>
            <p:nvPr/>
          </p:nvCxnSpPr>
          <p:spPr>
            <a:xfrm>
              <a:off x="3070779" y="1789406"/>
              <a:ext cx="85262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8769D5A-635F-BDD6-9A0F-2145B14EE900}"/>
                </a:ext>
              </a:extLst>
            </p:cNvPr>
            <p:cNvCxnSpPr>
              <a:cxnSpLocks/>
            </p:cNvCxnSpPr>
            <p:nvPr/>
          </p:nvCxnSpPr>
          <p:spPr>
            <a:xfrm>
              <a:off x="2228931" y="1787421"/>
              <a:ext cx="7943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5C594E2-6380-A152-55C7-986F86821CDF}"/>
                </a:ext>
              </a:extLst>
            </p:cNvPr>
            <p:cNvCxnSpPr>
              <a:cxnSpLocks/>
            </p:cNvCxnSpPr>
            <p:nvPr/>
          </p:nvCxnSpPr>
          <p:spPr>
            <a:xfrm>
              <a:off x="7735422" y="1782271"/>
              <a:ext cx="137721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CE4C762-ED0C-6887-C0F1-874CBA66A232}"/>
                </a:ext>
              </a:extLst>
            </p:cNvPr>
            <p:cNvCxnSpPr>
              <a:cxnSpLocks/>
            </p:cNvCxnSpPr>
            <p:nvPr/>
          </p:nvCxnSpPr>
          <p:spPr>
            <a:xfrm>
              <a:off x="5287482" y="1787191"/>
              <a:ext cx="22956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7102C5D-D1E5-07CD-5C0B-E627B073D9C2}"/>
                </a:ext>
              </a:extLst>
            </p:cNvPr>
            <p:cNvCxnSpPr>
              <a:cxnSpLocks/>
            </p:cNvCxnSpPr>
            <p:nvPr/>
          </p:nvCxnSpPr>
          <p:spPr>
            <a:xfrm>
              <a:off x="1437496" y="1788422"/>
              <a:ext cx="72931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BC99D6-DBB7-F5F6-6B60-149DE9B9483B}"/>
                </a:ext>
              </a:extLst>
            </p:cNvPr>
            <p:cNvSpPr/>
            <p:nvPr/>
          </p:nvSpPr>
          <p:spPr>
            <a:xfrm>
              <a:off x="1437496" y="5743596"/>
              <a:ext cx="10650500" cy="526349"/>
            </a:xfrm>
            <a:prstGeom prst="rect">
              <a:avLst/>
            </a:prstGeom>
            <a:solidFill>
              <a:schemeClr val="bg1">
                <a:lumMod val="8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5CA60D-FC68-5B5D-CCB3-D68E58E4B44F}"/>
                </a:ext>
              </a:extLst>
            </p:cNvPr>
            <p:cNvSpPr/>
            <p:nvPr/>
          </p:nvSpPr>
          <p:spPr>
            <a:xfrm>
              <a:off x="1424442" y="5079480"/>
              <a:ext cx="10650500" cy="614995"/>
            </a:xfrm>
            <a:prstGeom prst="rect">
              <a:avLst/>
            </a:prstGeom>
            <a:solidFill>
              <a:schemeClr val="bg1">
                <a:lumMod val="8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133FFF-BB20-12D1-32DC-B1E7D309B646}"/>
                </a:ext>
              </a:extLst>
            </p:cNvPr>
            <p:cNvSpPr/>
            <p:nvPr/>
          </p:nvSpPr>
          <p:spPr>
            <a:xfrm>
              <a:off x="1440216" y="4404874"/>
              <a:ext cx="10650500" cy="635595"/>
            </a:xfrm>
            <a:prstGeom prst="rect">
              <a:avLst/>
            </a:prstGeom>
            <a:solidFill>
              <a:schemeClr val="bg1">
                <a:lumMod val="8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8E08A9C-C483-A19F-2F07-669A4D988A1D}"/>
                </a:ext>
              </a:extLst>
            </p:cNvPr>
            <p:cNvSpPr/>
            <p:nvPr/>
          </p:nvSpPr>
          <p:spPr>
            <a:xfrm>
              <a:off x="1415995" y="3479878"/>
              <a:ext cx="10650500" cy="879267"/>
            </a:xfrm>
            <a:prstGeom prst="rect">
              <a:avLst/>
            </a:prstGeom>
            <a:solidFill>
              <a:schemeClr val="bg1">
                <a:lumMod val="8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85703E2-3468-8DD8-5F5E-8931D1CAE855}"/>
                </a:ext>
              </a:extLst>
            </p:cNvPr>
            <p:cNvSpPr/>
            <p:nvPr/>
          </p:nvSpPr>
          <p:spPr>
            <a:xfrm>
              <a:off x="1420465" y="2188849"/>
              <a:ext cx="10650500" cy="1255489"/>
            </a:xfrm>
            <a:prstGeom prst="rect">
              <a:avLst/>
            </a:prstGeom>
            <a:solidFill>
              <a:schemeClr val="bg1">
                <a:lumMod val="85000"/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6DC73BE-0839-E9A0-E389-A4730AC81235}"/>
                </a:ext>
              </a:extLst>
            </p:cNvPr>
            <p:cNvCxnSpPr>
              <a:cxnSpLocks/>
            </p:cNvCxnSpPr>
            <p:nvPr/>
          </p:nvCxnSpPr>
          <p:spPr>
            <a:xfrm>
              <a:off x="3049344" y="2146206"/>
              <a:ext cx="0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B9640E-F808-9EBF-CF5D-D714C9B9278D}"/>
                </a:ext>
              </a:extLst>
            </p:cNvPr>
            <p:cNvSpPr txBox="1"/>
            <p:nvPr/>
          </p:nvSpPr>
          <p:spPr>
            <a:xfrm>
              <a:off x="1370779" y="1150514"/>
              <a:ext cx="874008" cy="388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Complete Feasibility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98B057-EBE5-7B99-65CD-B6C2DA1C49ED}"/>
                </a:ext>
              </a:extLst>
            </p:cNvPr>
            <p:cNvSpPr txBox="1"/>
            <p:nvPr/>
          </p:nvSpPr>
          <p:spPr>
            <a:xfrm>
              <a:off x="2119848" y="1162982"/>
              <a:ext cx="1009153" cy="388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Secure pore space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447331-F486-A50E-68D4-59AFE05C8493}"/>
                </a:ext>
              </a:extLst>
            </p:cNvPr>
            <p:cNvSpPr txBox="1"/>
            <p:nvPr/>
          </p:nvSpPr>
          <p:spPr>
            <a:xfrm>
              <a:off x="5240297" y="1174066"/>
              <a:ext cx="23993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Class VI well submittal</a:t>
              </a:r>
            </a:p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Finance &amp; tax equity FEED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1C5D6A-0C99-8ABB-17BA-C1BE4DF5388F}"/>
                </a:ext>
              </a:extLst>
            </p:cNvPr>
            <p:cNvSpPr txBox="1"/>
            <p:nvPr/>
          </p:nvSpPr>
          <p:spPr>
            <a:xfrm>
              <a:off x="8807712" y="1260405"/>
              <a:ext cx="27918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Class VI injection </a:t>
              </a:r>
            </a:p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submittal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ADCE222-97CF-8EE9-7E2D-65265FC3BB2B}"/>
                </a:ext>
              </a:extLst>
            </p:cNvPr>
            <p:cNvCxnSpPr>
              <a:cxnSpLocks/>
            </p:cNvCxnSpPr>
            <p:nvPr/>
          </p:nvCxnSpPr>
          <p:spPr>
            <a:xfrm>
              <a:off x="10229613" y="2151512"/>
              <a:ext cx="0" cy="4206240"/>
            </a:xfrm>
            <a:prstGeom prst="line">
              <a:avLst/>
            </a:prstGeom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42B6682-CDF4-895A-3512-02D9F483F3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070966" y="2148802"/>
              <a:ext cx="0" cy="4206240"/>
            </a:xfrm>
            <a:prstGeom prst="line">
              <a:avLst/>
            </a:prstGeom>
            <a:ln w="952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4A1495B-C928-531E-6C55-E15F56770123}"/>
                </a:ext>
              </a:extLst>
            </p:cNvPr>
            <p:cNvCxnSpPr>
              <a:cxnSpLocks/>
            </p:cNvCxnSpPr>
            <p:nvPr/>
          </p:nvCxnSpPr>
          <p:spPr>
            <a:xfrm>
              <a:off x="3934481" y="2154493"/>
              <a:ext cx="0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E755340-F0C3-0330-0BD1-76B5FD6CCFED}"/>
                </a:ext>
              </a:extLst>
            </p:cNvPr>
            <p:cNvCxnSpPr>
              <a:cxnSpLocks/>
            </p:cNvCxnSpPr>
            <p:nvPr/>
          </p:nvCxnSpPr>
          <p:spPr>
            <a:xfrm>
              <a:off x="1420465" y="2145181"/>
              <a:ext cx="0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DB6B79-5D70-3FAE-3501-FCFE6C9EEDF4}"/>
                </a:ext>
              </a:extLst>
            </p:cNvPr>
            <p:cNvCxnSpPr>
              <a:cxnSpLocks/>
            </p:cNvCxnSpPr>
            <p:nvPr/>
          </p:nvCxnSpPr>
          <p:spPr>
            <a:xfrm>
              <a:off x="2200786" y="2150593"/>
              <a:ext cx="0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4003FC1-20FB-3CFC-FA8A-4CE0555AF1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5964" y="2141321"/>
              <a:ext cx="0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50DCBBF-C886-68EE-AEA7-A5B756B51E6B}"/>
                </a:ext>
              </a:extLst>
            </p:cNvPr>
            <p:cNvCxnSpPr>
              <a:cxnSpLocks/>
            </p:cNvCxnSpPr>
            <p:nvPr/>
          </p:nvCxnSpPr>
          <p:spPr>
            <a:xfrm>
              <a:off x="5235991" y="2151139"/>
              <a:ext cx="0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FDDE627-C53C-4B49-96F4-80F637DEC5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415386" y="2142859"/>
              <a:ext cx="1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CEC8DC4-E992-0A18-EAF5-353BF4A6511F}"/>
                </a:ext>
              </a:extLst>
            </p:cNvPr>
            <p:cNvCxnSpPr>
              <a:cxnSpLocks/>
            </p:cNvCxnSpPr>
            <p:nvPr/>
          </p:nvCxnSpPr>
          <p:spPr>
            <a:xfrm>
              <a:off x="7638320" y="2149580"/>
              <a:ext cx="19392" cy="420624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EF3E09-5D78-8A98-2AB4-97D9CCD9A9BF}"/>
                </a:ext>
              </a:extLst>
            </p:cNvPr>
            <p:cNvSpPr txBox="1"/>
            <p:nvPr/>
          </p:nvSpPr>
          <p:spPr>
            <a:xfrm>
              <a:off x="5269417" y="3152412"/>
              <a:ext cx="2356972" cy="246221"/>
            </a:xfrm>
            <a:prstGeom prst="rect">
              <a:avLst/>
            </a:prstGeom>
            <a:solidFill>
              <a:srgbClr val="B4C6E7"/>
            </a:solidFill>
          </p:spPr>
          <p:txBody>
            <a:bodyPr wrap="square" rtlCol="0">
              <a:spAutoFit/>
            </a:bodyPr>
            <a:lstStyle/>
            <a:p>
              <a:pPr marL="0" marR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000" i="1" kern="1200" dirty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rPr>
                <a:t>Class VI Well Permit EPA </a:t>
              </a:r>
              <a:r>
                <a:rPr lang="en-US" sz="1000" i="1" dirty="0">
                  <a:solidFill>
                    <a:schemeClr val="tx2"/>
                  </a:solidFill>
                  <a:latin typeface="Trebuchet MS" panose="020B0603020202020204" pitchFamily="34" charset="0"/>
                </a:rPr>
                <a:t>I</a:t>
              </a:r>
              <a:r>
                <a:rPr lang="en-US" sz="1000" i="1" kern="1200" dirty="0">
                  <a:solidFill>
                    <a:schemeClr val="tx2"/>
                  </a:solidFill>
                  <a:latin typeface="Trebuchet MS" panose="020B0603020202020204" pitchFamily="34" charset="0"/>
                  <a:ea typeface="+mn-ea"/>
                  <a:cs typeface="+mn-cs"/>
                </a:rPr>
                <a:t>nterchange</a:t>
              </a:r>
              <a:endParaRPr kumimoji="0" lang="en-US" sz="100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CB227DB-EE4E-0514-FFA0-BDA8BFFE38BC}"/>
                </a:ext>
              </a:extLst>
            </p:cNvPr>
            <p:cNvSpPr/>
            <p:nvPr/>
          </p:nvSpPr>
          <p:spPr>
            <a:xfrm>
              <a:off x="1440216" y="1972066"/>
              <a:ext cx="10647776" cy="1775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450467-EE13-64D7-B464-7576690B6CCC}"/>
                </a:ext>
              </a:extLst>
            </p:cNvPr>
            <p:cNvSpPr txBox="1"/>
            <p:nvPr/>
          </p:nvSpPr>
          <p:spPr>
            <a:xfrm>
              <a:off x="2075081" y="1949852"/>
              <a:ext cx="242374" cy="209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tx2"/>
                  </a:solidFill>
                </a:rPr>
                <a:t>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5A35D9-3F79-18E9-35B9-E68A6221AAB4}"/>
                </a:ext>
              </a:extLst>
            </p:cNvPr>
            <p:cNvSpPr txBox="1"/>
            <p:nvPr/>
          </p:nvSpPr>
          <p:spPr>
            <a:xfrm>
              <a:off x="878694" y="1956062"/>
              <a:ext cx="548548" cy="209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b="1" dirty="0">
                  <a:solidFill>
                    <a:schemeClr val="tx2"/>
                  </a:solidFill>
                </a:rPr>
                <a:t>Months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0E55A7-C1AB-C2F4-7678-2D57095C9603}"/>
                </a:ext>
              </a:extLst>
            </p:cNvPr>
            <p:cNvSpPr txBox="1"/>
            <p:nvPr/>
          </p:nvSpPr>
          <p:spPr>
            <a:xfrm>
              <a:off x="10994156" y="5797065"/>
              <a:ext cx="857251" cy="400110"/>
            </a:xfrm>
            <a:prstGeom prst="rect">
              <a:avLst/>
            </a:prstGeom>
            <a:solidFill>
              <a:srgbClr val="E5EBF7"/>
            </a:solidFill>
            <a:ln w="3175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Startup injection</a:t>
              </a:r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A191D479-E233-E633-EFC7-A0E087196154}"/>
                </a:ext>
              </a:extLst>
            </p:cNvPr>
            <p:cNvSpPr/>
            <p:nvPr/>
          </p:nvSpPr>
          <p:spPr>
            <a:xfrm>
              <a:off x="100977" y="2504265"/>
              <a:ext cx="1176116" cy="901417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/>
                <a:t>Subsurface &amp; Class VI Permit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414F200A-4628-7357-CBA7-2161F8C34086}"/>
                </a:ext>
              </a:extLst>
            </p:cNvPr>
            <p:cNvSpPr/>
            <p:nvPr/>
          </p:nvSpPr>
          <p:spPr>
            <a:xfrm>
              <a:off x="100978" y="4373975"/>
              <a:ext cx="1176114" cy="632309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/>
                <a:t>Financial Structuring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9143CAA5-D037-C57B-42B0-FC506EF68924}"/>
                </a:ext>
              </a:extLst>
            </p:cNvPr>
            <p:cNvSpPr/>
            <p:nvPr/>
          </p:nvSpPr>
          <p:spPr>
            <a:xfrm>
              <a:off x="118488" y="3467697"/>
              <a:ext cx="1176114" cy="844263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/>
                <a:t>Land, Regulatory &amp; ESG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DBC6316-7CC5-8C41-9736-7DF35CFCEDC3}"/>
                </a:ext>
              </a:extLst>
            </p:cNvPr>
            <p:cNvSpPr/>
            <p:nvPr/>
          </p:nvSpPr>
          <p:spPr>
            <a:xfrm>
              <a:off x="106179" y="5068300"/>
              <a:ext cx="1176114" cy="648588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/>
                <a:t>Engineering Design &amp; Construction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E8F87936-4C2C-063A-1FF4-D07CC960AB97}"/>
                </a:ext>
              </a:extLst>
            </p:cNvPr>
            <p:cNvSpPr/>
            <p:nvPr/>
          </p:nvSpPr>
          <p:spPr>
            <a:xfrm>
              <a:off x="138599" y="5778906"/>
              <a:ext cx="1176114" cy="49104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/>
                <a:t>Commercial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8DBA97A-7E5D-C3A1-CA39-8A1E9C4BB792}"/>
                </a:ext>
              </a:extLst>
            </p:cNvPr>
            <p:cNvSpPr/>
            <p:nvPr/>
          </p:nvSpPr>
          <p:spPr>
            <a:xfrm>
              <a:off x="1668002" y="1643052"/>
              <a:ext cx="289043" cy="284936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1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BC87207-3264-CD44-41C0-F4C668416E3B}"/>
                </a:ext>
              </a:extLst>
            </p:cNvPr>
            <p:cNvSpPr/>
            <p:nvPr/>
          </p:nvSpPr>
          <p:spPr>
            <a:xfrm>
              <a:off x="6235431" y="1633837"/>
              <a:ext cx="289043" cy="2849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5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D39CD9E-F0EE-2F69-7E0E-600E691BCAB1}"/>
                </a:ext>
              </a:extLst>
            </p:cNvPr>
            <p:cNvSpPr/>
            <p:nvPr/>
          </p:nvSpPr>
          <p:spPr>
            <a:xfrm>
              <a:off x="8255758" y="1647254"/>
              <a:ext cx="289043" cy="2849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6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C2ABD3C-8B34-1DFF-81C5-6160609FA865}"/>
                </a:ext>
              </a:extLst>
            </p:cNvPr>
            <p:cNvSpPr txBox="1"/>
            <p:nvPr/>
          </p:nvSpPr>
          <p:spPr>
            <a:xfrm>
              <a:off x="10889236" y="2538295"/>
              <a:ext cx="1074380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Class VI Injection approval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D80DDB-1031-69D2-2539-35B6A401A0B8}"/>
                </a:ext>
              </a:extLst>
            </p:cNvPr>
            <p:cNvSpPr txBox="1"/>
            <p:nvPr/>
          </p:nvSpPr>
          <p:spPr>
            <a:xfrm>
              <a:off x="3465265" y="2539905"/>
              <a:ext cx="948025" cy="29874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Final Dynamic Model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C02490E-7331-3A9D-7133-66AC0C88D3DD}"/>
                </a:ext>
              </a:extLst>
            </p:cNvPr>
            <p:cNvSpPr txBox="1"/>
            <p:nvPr/>
          </p:nvSpPr>
          <p:spPr>
            <a:xfrm>
              <a:off x="2914598" y="1948493"/>
              <a:ext cx="242374" cy="209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>
                <a:defRPr sz="800" b="1">
                  <a:solidFill>
                    <a:schemeClr val="tx2"/>
                  </a:solidFill>
                </a:defRPr>
              </a:lvl1pPr>
            </a:lstStyle>
            <a:p>
              <a:r>
                <a:rPr lang="en-US" dirty="0"/>
                <a:t>6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4CCB336-9FF9-BA4B-9014-063F436992EB}"/>
                </a:ext>
              </a:extLst>
            </p:cNvPr>
            <p:cNvSpPr/>
            <p:nvPr/>
          </p:nvSpPr>
          <p:spPr>
            <a:xfrm>
              <a:off x="2459049" y="1623872"/>
              <a:ext cx="289043" cy="2849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2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742489-E798-FA14-8B37-F9811921E18E}"/>
                </a:ext>
              </a:extLst>
            </p:cNvPr>
            <p:cNvSpPr txBox="1"/>
            <p:nvPr/>
          </p:nvSpPr>
          <p:spPr>
            <a:xfrm>
              <a:off x="8719117" y="2541072"/>
              <a:ext cx="948025" cy="254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rtlCol="0" anchor="ctr" anchorCtr="0">
              <a:no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Incorporate well data into report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622FC1C-DB30-A083-FC36-8F3F798CCD41}"/>
                </a:ext>
              </a:extLst>
            </p:cNvPr>
            <p:cNvSpPr txBox="1"/>
            <p:nvPr/>
          </p:nvSpPr>
          <p:spPr>
            <a:xfrm>
              <a:off x="9861746" y="2508434"/>
              <a:ext cx="784484" cy="2652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rtlCol="0" anchor="ctr" anchorCtr="0">
              <a:no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Final submittal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7FDF42E-11BD-FC5A-AE55-8424C672FD1D}"/>
                </a:ext>
              </a:extLst>
            </p:cNvPr>
            <p:cNvSpPr txBox="1"/>
            <p:nvPr/>
          </p:nvSpPr>
          <p:spPr>
            <a:xfrm>
              <a:off x="10948768" y="4468615"/>
              <a:ext cx="948025" cy="1941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Commissioning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AC60F60-7075-B803-9B1B-2E0AF31F83E8}"/>
                </a:ext>
              </a:extLst>
            </p:cNvPr>
            <p:cNvSpPr txBox="1"/>
            <p:nvPr/>
          </p:nvSpPr>
          <p:spPr>
            <a:xfrm>
              <a:off x="4862946" y="2543767"/>
              <a:ext cx="784484" cy="2652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rtlCol="0" anchor="ctr" anchorCtr="0">
              <a:no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Initial submittal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90C89D-6B47-7642-0EAB-2429B867E906}"/>
                </a:ext>
              </a:extLst>
            </p:cNvPr>
            <p:cNvSpPr txBox="1"/>
            <p:nvPr/>
          </p:nvSpPr>
          <p:spPr>
            <a:xfrm>
              <a:off x="1865987" y="1792003"/>
              <a:ext cx="862317" cy="209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~2Q 2022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52BCDFC-D4A2-3000-C97F-9E73E18F420B}"/>
                </a:ext>
              </a:extLst>
            </p:cNvPr>
            <p:cNvSpPr txBox="1"/>
            <p:nvPr/>
          </p:nvSpPr>
          <p:spPr>
            <a:xfrm>
              <a:off x="8695526" y="4461427"/>
              <a:ext cx="948025" cy="1941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rtlCol="0" anchor="ctr" anchorCtr="0">
              <a:no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Funding &amp; Closing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2B76C9E-FC0C-9D0F-BA7D-9D02597758D0}"/>
                </a:ext>
              </a:extLst>
            </p:cNvPr>
            <p:cNvSpPr txBox="1"/>
            <p:nvPr/>
          </p:nvSpPr>
          <p:spPr>
            <a:xfrm>
              <a:off x="7196853" y="4444033"/>
              <a:ext cx="948025" cy="19418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rtlCol="0" anchor="ctr" anchorCtr="0">
              <a:no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TE commitment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CCA3993-7F76-9360-7C0C-7E1BB5801394}"/>
                </a:ext>
              </a:extLst>
            </p:cNvPr>
            <p:cNvSpPr txBox="1"/>
            <p:nvPr/>
          </p:nvSpPr>
          <p:spPr>
            <a:xfrm>
              <a:off x="2969305" y="1164184"/>
              <a:ext cx="1009153" cy="388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Final plume model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9C5D17B-8F49-42BC-DFA0-6E5AD5F94F1B}"/>
                </a:ext>
              </a:extLst>
            </p:cNvPr>
            <p:cNvSpPr/>
            <p:nvPr/>
          </p:nvSpPr>
          <p:spPr>
            <a:xfrm>
              <a:off x="3335195" y="1614155"/>
              <a:ext cx="289043" cy="2849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3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03906A0-D920-7666-D258-CB5734A49D2E}"/>
                </a:ext>
              </a:extLst>
            </p:cNvPr>
            <p:cNvCxnSpPr>
              <a:cxnSpLocks/>
            </p:cNvCxnSpPr>
            <p:nvPr/>
          </p:nvCxnSpPr>
          <p:spPr>
            <a:xfrm>
              <a:off x="9194420" y="1782742"/>
              <a:ext cx="21629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1F150AC-6AB5-44D3-E6B6-9B6B7C379B06}"/>
                </a:ext>
              </a:extLst>
            </p:cNvPr>
            <p:cNvSpPr/>
            <p:nvPr/>
          </p:nvSpPr>
          <p:spPr>
            <a:xfrm>
              <a:off x="10100182" y="1620354"/>
              <a:ext cx="289043" cy="2849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7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3E2C2D2-4486-3C47-4137-A9D5D6A2B810}"/>
                </a:ext>
              </a:extLst>
            </p:cNvPr>
            <p:cNvSpPr txBox="1"/>
            <p:nvPr/>
          </p:nvSpPr>
          <p:spPr>
            <a:xfrm>
              <a:off x="7487256" y="1242878"/>
              <a:ext cx="19905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Drilling</a:t>
              </a:r>
            </a:p>
            <a:p>
              <a:pPr algn="ctr"/>
              <a:endParaRPr lang="en-US" sz="1000" b="1" dirty="0">
                <a:solidFill>
                  <a:srgbClr val="C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F679236-69F4-EBCA-372D-94A98EADCC66}"/>
                </a:ext>
              </a:extLst>
            </p:cNvPr>
            <p:cNvSpPr txBox="1"/>
            <p:nvPr/>
          </p:nvSpPr>
          <p:spPr>
            <a:xfrm>
              <a:off x="2690413" y="1795704"/>
              <a:ext cx="862317" cy="209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~3Q 2022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C007295-FFA8-7044-274E-A60889C88DBE}"/>
                </a:ext>
              </a:extLst>
            </p:cNvPr>
            <p:cNvSpPr txBox="1"/>
            <p:nvPr/>
          </p:nvSpPr>
          <p:spPr>
            <a:xfrm>
              <a:off x="4091775" y="1174066"/>
              <a:ext cx="1009153" cy="388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rgbClr val="C00000"/>
                  </a:solidFill>
                  <a:latin typeface="Trebuchet MS" panose="020B0603020202020204" pitchFamily="34" charset="0"/>
                </a:rPr>
                <a:t>Progress Class VI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8A97314-CEB5-C6EB-D966-28DF660BD187}"/>
                </a:ext>
              </a:extLst>
            </p:cNvPr>
            <p:cNvCxnSpPr>
              <a:cxnSpLocks/>
            </p:cNvCxnSpPr>
            <p:nvPr/>
          </p:nvCxnSpPr>
          <p:spPr>
            <a:xfrm>
              <a:off x="3972456" y="1787243"/>
              <a:ext cx="124407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ABA7AA72-A6A6-DF8E-08DC-701D28FB2F68}"/>
                </a:ext>
              </a:extLst>
            </p:cNvPr>
            <p:cNvSpPr/>
            <p:nvPr/>
          </p:nvSpPr>
          <p:spPr>
            <a:xfrm>
              <a:off x="4448234" y="1628597"/>
              <a:ext cx="289043" cy="284936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A11B963-0F1B-3367-D2CA-8DF5DB4F2C38}"/>
                </a:ext>
              </a:extLst>
            </p:cNvPr>
            <p:cNvSpPr txBox="1"/>
            <p:nvPr/>
          </p:nvSpPr>
          <p:spPr>
            <a:xfrm>
              <a:off x="4898821" y="1789479"/>
              <a:ext cx="8623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~1Q 2023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0458B9E-5DB7-0854-AFC9-8829B9CC2BFD}"/>
                </a:ext>
              </a:extLst>
            </p:cNvPr>
            <p:cNvSpPr txBox="1"/>
            <p:nvPr/>
          </p:nvSpPr>
          <p:spPr>
            <a:xfrm>
              <a:off x="7309823" y="1790528"/>
              <a:ext cx="8623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~1Q 2024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CBD655C-B33F-EE2D-B4FA-057ECF9E7A0B}"/>
                </a:ext>
              </a:extLst>
            </p:cNvPr>
            <p:cNvSpPr txBox="1"/>
            <p:nvPr/>
          </p:nvSpPr>
          <p:spPr>
            <a:xfrm>
              <a:off x="8835032" y="1788571"/>
              <a:ext cx="8623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~4Q 2024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D0BFAA9-0E5D-3814-35AB-E667C4D5AA93}"/>
                </a:ext>
              </a:extLst>
            </p:cNvPr>
            <p:cNvSpPr txBox="1"/>
            <p:nvPr/>
          </p:nvSpPr>
          <p:spPr>
            <a:xfrm>
              <a:off x="11012755" y="1770323"/>
              <a:ext cx="8623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</a:t>
              </a:r>
              <a:r>
                <a:rPr lang="en-US" sz="800" b="1" dirty="0">
                  <a:solidFill>
                    <a:schemeClr val="tx2"/>
                  </a:solidFill>
                  <a:latin typeface="Trebuchet MS" panose="020B0603020202020204" pitchFamily="34" charset="0"/>
                </a:rPr>
                <a:t>1H 2025</a:t>
              </a:r>
              <a:endPara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746115D-ED34-5F80-8AAF-78AC784E8CB9}"/>
                </a:ext>
              </a:extLst>
            </p:cNvPr>
            <p:cNvSpPr txBox="1"/>
            <p:nvPr/>
          </p:nvSpPr>
          <p:spPr>
            <a:xfrm>
              <a:off x="3585492" y="1793036"/>
              <a:ext cx="8623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Trebuchet MS" panose="020B0603020202020204" pitchFamily="34" charset="0"/>
                  <a:ea typeface="+mn-ea"/>
                  <a:cs typeface="+mn-cs"/>
                </a:rPr>
                <a:t>~4Q 2022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CC637BC-B951-F40F-9DDA-314E10346132}"/>
                </a:ext>
              </a:extLst>
            </p:cNvPr>
            <p:cNvSpPr txBox="1"/>
            <p:nvPr/>
          </p:nvSpPr>
          <p:spPr>
            <a:xfrm>
              <a:off x="3805130" y="1947625"/>
              <a:ext cx="2503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>
                <a:defRPr sz="800" b="1">
                  <a:solidFill>
                    <a:schemeClr val="tx2"/>
                  </a:solidFill>
                </a:defRPr>
              </a:lvl1pPr>
            </a:lstStyle>
            <a:p>
              <a:r>
                <a:rPr lang="en-US" dirty="0"/>
                <a:t>9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43D3107-BB95-C22D-718A-92213E4D7C03}"/>
                </a:ext>
              </a:extLst>
            </p:cNvPr>
            <p:cNvSpPr txBox="1"/>
            <p:nvPr/>
          </p:nvSpPr>
          <p:spPr>
            <a:xfrm>
              <a:off x="5096714" y="1956062"/>
              <a:ext cx="2856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>
                <a:defRPr sz="800" b="1">
                  <a:solidFill>
                    <a:schemeClr val="tx2"/>
                  </a:solidFill>
                </a:defRPr>
              </a:lvl1pPr>
            </a:lstStyle>
            <a:p>
              <a:r>
                <a:rPr lang="en-US" dirty="0"/>
                <a:t>12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BCD9438-4639-2528-AEE0-B7CD8A10C648}"/>
                </a:ext>
              </a:extLst>
            </p:cNvPr>
            <p:cNvSpPr txBox="1"/>
            <p:nvPr/>
          </p:nvSpPr>
          <p:spPr>
            <a:xfrm>
              <a:off x="7478330" y="1947625"/>
              <a:ext cx="3161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>
                <a:defRPr sz="800" b="1">
                  <a:solidFill>
                    <a:schemeClr val="tx2"/>
                  </a:solidFill>
                </a:defRPr>
              </a:lvl1pPr>
            </a:lstStyle>
            <a:p>
              <a:r>
                <a:rPr lang="en-US" dirty="0"/>
                <a:t>24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7D2DB85-3181-C1D1-41BC-C7763BAB7100}"/>
                </a:ext>
              </a:extLst>
            </p:cNvPr>
            <p:cNvSpPr txBox="1"/>
            <p:nvPr/>
          </p:nvSpPr>
          <p:spPr>
            <a:xfrm>
              <a:off x="11259077" y="1952139"/>
              <a:ext cx="3241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>
                <a:defRPr sz="800" b="1">
                  <a:solidFill>
                    <a:schemeClr val="tx2"/>
                  </a:solidFill>
                </a:defRPr>
              </a:lvl1pPr>
            </a:lstStyle>
            <a:p>
              <a:r>
                <a:rPr lang="en-US" dirty="0"/>
                <a:t>40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2AB43B0-2A94-657F-6319-8AC098C3F73C}"/>
                </a:ext>
              </a:extLst>
            </p:cNvPr>
            <p:cNvSpPr txBox="1"/>
            <p:nvPr/>
          </p:nvSpPr>
          <p:spPr>
            <a:xfrm>
              <a:off x="8997908" y="1950458"/>
              <a:ext cx="31451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>
                <a:defRPr sz="800" b="1">
                  <a:solidFill>
                    <a:schemeClr val="tx2"/>
                  </a:solidFill>
                </a:defRPr>
              </a:lvl1pPr>
            </a:lstStyle>
            <a:p>
              <a:r>
                <a:rPr lang="en-US" dirty="0"/>
                <a:t>32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4CC7639-4392-F384-D60B-12FA25EA197E}"/>
                </a:ext>
              </a:extLst>
            </p:cNvPr>
            <p:cNvSpPr txBox="1"/>
            <p:nvPr/>
          </p:nvSpPr>
          <p:spPr>
            <a:xfrm>
              <a:off x="7165756" y="2551993"/>
              <a:ext cx="948025" cy="2652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rtlCol="0" anchor="ctr" anchorCtr="0">
              <a:noAutofit/>
            </a:bodyPr>
            <a:lstStyle/>
            <a:p>
              <a:pPr algn="ctr"/>
              <a:r>
                <a:rPr lang="en-US" sz="700" b="1" dirty="0">
                  <a:solidFill>
                    <a:schemeClr val="tx2"/>
                  </a:solidFill>
                </a:rPr>
                <a:t>Class VI approval to construct</a:t>
              </a:r>
            </a:p>
          </p:txBody>
        </p:sp>
        <p:sp>
          <p:nvSpPr>
            <p:cNvPr id="74" name="Star: 5 Points 73">
              <a:extLst>
                <a:ext uri="{FF2B5EF4-FFF2-40B4-BE49-F238E27FC236}">
                  <a16:creationId xmlns:a16="http://schemas.microsoft.com/office/drawing/2014/main" id="{953161D8-A3E1-33D2-06D4-2954A6E27C82}"/>
                </a:ext>
              </a:extLst>
            </p:cNvPr>
            <p:cNvSpPr/>
            <p:nvPr/>
          </p:nvSpPr>
          <p:spPr>
            <a:xfrm>
              <a:off x="2950893" y="2188996"/>
              <a:ext cx="196902" cy="185398"/>
            </a:xfrm>
            <a:prstGeom prst="star5">
              <a:avLst/>
            </a:prstGeom>
            <a:solidFill>
              <a:srgbClr val="FFFF00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Star: 5 Points 74">
              <a:extLst>
                <a:ext uri="{FF2B5EF4-FFF2-40B4-BE49-F238E27FC236}">
                  <a16:creationId xmlns:a16="http://schemas.microsoft.com/office/drawing/2014/main" id="{6B1408C8-A2AD-6E9A-C701-4CFA06E4BF10}"/>
                </a:ext>
              </a:extLst>
            </p:cNvPr>
            <p:cNvSpPr/>
            <p:nvPr/>
          </p:nvSpPr>
          <p:spPr>
            <a:xfrm>
              <a:off x="5133077" y="2170486"/>
              <a:ext cx="196902" cy="185398"/>
            </a:xfrm>
            <a:prstGeom prst="star5">
              <a:avLst/>
            </a:prstGeom>
            <a:solidFill>
              <a:srgbClr val="FFFF00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Star: 5 Points 75">
              <a:extLst>
                <a:ext uri="{FF2B5EF4-FFF2-40B4-BE49-F238E27FC236}">
                  <a16:creationId xmlns:a16="http://schemas.microsoft.com/office/drawing/2014/main" id="{0576ADB7-FC11-C7FE-DF18-22605877D371}"/>
                </a:ext>
              </a:extLst>
            </p:cNvPr>
            <p:cNvSpPr/>
            <p:nvPr/>
          </p:nvSpPr>
          <p:spPr>
            <a:xfrm>
              <a:off x="7554524" y="2165697"/>
              <a:ext cx="196902" cy="185398"/>
            </a:xfrm>
            <a:prstGeom prst="star5">
              <a:avLst/>
            </a:prstGeom>
            <a:solidFill>
              <a:srgbClr val="FFFF00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Star: 5 Points 76">
              <a:extLst>
                <a:ext uri="{FF2B5EF4-FFF2-40B4-BE49-F238E27FC236}">
                  <a16:creationId xmlns:a16="http://schemas.microsoft.com/office/drawing/2014/main" id="{6A6DC8BF-78A1-DE7D-FC2A-68A959506AAD}"/>
                </a:ext>
              </a:extLst>
            </p:cNvPr>
            <p:cNvSpPr/>
            <p:nvPr/>
          </p:nvSpPr>
          <p:spPr>
            <a:xfrm>
              <a:off x="1318509" y="2181785"/>
              <a:ext cx="196902" cy="185398"/>
            </a:xfrm>
            <a:prstGeom prst="star5">
              <a:avLst/>
            </a:prstGeom>
            <a:solidFill>
              <a:srgbClr val="FFFF00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EB693C2-5BE5-5BB7-5BA9-84B5572192DC}"/>
                </a:ext>
              </a:extLst>
            </p:cNvPr>
            <p:cNvSpPr txBox="1"/>
            <p:nvPr/>
          </p:nvSpPr>
          <p:spPr>
            <a:xfrm>
              <a:off x="177932" y="2154190"/>
              <a:ext cx="108555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chemeClr val="tx2"/>
                  </a:solidFill>
                </a:rPr>
                <a:t>EPA engagement</a:t>
              </a:r>
            </a:p>
          </p:txBody>
        </p:sp>
        <p:sp>
          <p:nvSpPr>
            <p:cNvPr id="79" name="Star: 5 Points 78">
              <a:extLst>
                <a:ext uri="{FF2B5EF4-FFF2-40B4-BE49-F238E27FC236}">
                  <a16:creationId xmlns:a16="http://schemas.microsoft.com/office/drawing/2014/main" id="{DA47C802-DA16-7938-C7F6-571F9FE9FCF3}"/>
                </a:ext>
              </a:extLst>
            </p:cNvPr>
            <p:cNvSpPr/>
            <p:nvPr/>
          </p:nvSpPr>
          <p:spPr>
            <a:xfrm>
              <a:off x="9056712" y="2156887"/>
              <a:ext cx="196902" cy="185398"/>
            </a:xfrm>
            <a:prstGeom prst="star5">
              <a:avLst/>
            </a:prstGeom>
            <a:solidFill>
              <a:srgbClr val="FFFF00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Star: 5 Points 79">
              <a:extLst>
                <a:ext uri="{FF2B5EF4-FFF2-40B4-BE49-F238E27FC236}">
                  <a16:creationId xmlns:a16="http://schemas.microsoft.com/office/drawing/2014/main" id="{747D1E88-1D16-6DD5-5B65-F44812F771EF}"/>
                </a:ext>
              </a:extLst>
            </p:cNvPr>
            <p:cNvSpPr/>
            <p:nvPr/>
          </p:nvSpPr>
          <p:spPr>
            <a:xfrm>
              <a:off x="3833462" y="2157885"/>
              <a:ext cx="196902" cy="185398"/>
            </a:xfrm>
            <a:prstGeom prst="star5">
              <a:avLst/>
            </a:prstGeom>
            <a:solidFill>
              <a:srgbClr val="FFFF00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AF457E5D-C484-6E27-4311-F914E1F95D04}"/>
              </a:ext>
            </a:extLst>
          </p:cNvPr>
          <p:cNvSpPr txBox="1"/>
          <p:nvPr/>
        </p:nvSpPr>
        <p:spPr>
          <a:xfrm>
            <a:off x="7679142" y="3049028"/>
            <a:ext cx="2552769" cy="246888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5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Class VI Injection Permit EPA Interchange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0BF7212-12AA-4054-537A-E1B67CFED628}"/>
              </a:ext>
            </a:extLst>
          </p:cNvPr>
          <p:cNvSpPr txBox="1"/>
          <p:nvPr/>
        </p:nvSpPr>
        <p:spPr>
          <a:xfrm>
            <a:off x="3072494" y="3029144"/>
            <a:ext cx="2132745" cy="246221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Class VI Well Design</a:t>
            </a:r>
            <a:endParaRPr kumimoji="0" lang="en-US" sz="7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18FEA2E-5F90-99D0-776F-EECCC50C7144}"/>
              </a:ext>
            </a:extLst>
          </p:cNvPr>
          <p:cNvSpPr txBox="1"/>
          <p:nvPr/>
        </p:nvSpPr>
        <p:spPr>
          <a:xfrm>
            <a:off x="2227300" y="2767335"/>
            <a:ext cx="1687339" cy="246221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Plume Model (final)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93656DA-CC33-DE4A-8294-16A3AD5BC50A}"/>
              </a:ext>
            </a:extLst>
          </p:cNvPr>
          <p:cNvSpPr txBox="1"/>
          <p:nvPr/>
        </p:nvSpPr>
        <p:spPr>
          <a:xfrm>
            <a:off x="1446979" y="2448561"/>
            <a:ext cx="723055" cy="553998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Plume Model </a:t>
            </a: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(prelim.)</a:t>
            </a:r>
            <a:endParaRPr kumimoji="0" lang="en-US" sz="105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7B5B127-5535-CF2E-D3AF-CFD7C9F7D9E8}"/>
              </a:ext>
            </a:extLst>
          </p:cNvPr>
          <p:cNvSpPr txBox="1"/>
          <p:nvPr/>
        </p:nvSpPr>
        <p:spPr>
          <a:xfrm>
            <a:off x="2224808" y="3984849"/>
            <a:ext cx="802741" cy="2308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Pore Space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9A04749-5948-DB99-08D4-BBD77B10944B}"/>
              </a:ext>
            </a:extLst>
          </p:cNvPr>
          <p:cNvSpPr txBox="1"/>
          <p:nvPr/>
        </p:nvSpPr>
        <p:spPr>
          <a:xfrm>
            <a:off x="1463641" y="3392246"/>
            <a:ext cx="713108" cy="338554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Define Land Rights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A4FEF17-7D46-74F7-6A2F-90D2CD9D7162}"/>
              </a:ext>
            </a:extLst>
          </p:cNvPr>
          <p:cNvSpPr txBox="1"/>
          <p:nvPr/>
        </p:nvSpPr>
        <p:spPr>
          <a:xfrm>
            <a:off x="1453049" y="3758652"/>
            <a:ext cx="726221" cy="4524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80" dirty="0">
                <a:solidFill>
                  <a:schemeClr val="tx2"/>
                </a:solidFill>
                <a:latin typeface="Trebuchet MS" panose="020B0603020202020204" pitchFamily="34" charset="0"/>
              </a:rPr>
              <a:t>ESG stakeholder engagement</a:t>
            </a:r>
            <a:endParaRPr kumimoji="0" lang="en-US" sz="78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3110BCF-720B-7198-5DFB-1E5091FDE22E}"/>
              </a:ext>
            </a:extLst>
          </p:cNvPr>
          <p:cNvSpPr txBox="1"/>
          <p:nvPr/>
        </p:nvSpPr>
        <p:spPr>
          <a:xfrm>
            <a:off x="5278280" y="4519594"/>
            <a:ext cx="2338666" cy="3693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Tax Equity and Debt 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Financing Commitments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3CA6C32-48FF-0AED-BAAB-5B10426915EC}"/>
              </a:ext>
            </a:extLst>
          </p:cNvPr>
          <p:cNvSpPr txBox="1"/>
          <p:nvPr/>
        </p:nvSpPr>
        <p:spPr>
          <a:xfrm>
            <a:off x="1461191" y="4555098"/>
            <a:ext cx="708843" cy="338554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Tax Equity Prelim DD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4483742-636C-0BCE-59B8-C5FB557566AB}"/>
              </a:ext>
            </a:extLst>
          </p:cNvPr>
          <p:cNvSpPr txBox="1"/>
          <p:nvPr/>
        </p:nvSpPr>
        <p:spPr>
          <a:xfrm>
            <a:off x="4828275" y="4967547"/>
            <a:ext cx="793123" cy="2308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FEED </a:t>
            </a:r>
            <a:endParaRPr kumimoji="0" lang="en-US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BEFB6C9-A7AC-351B-15BD-15D341148517}"/>
              </a:ext>
            </a:extLst>
          </p:cNvPr>
          <p:cNvSpPr txBox="1"/>
          <p:nvPr/>
        </p:nvSpPr>
        <p:spPr>
          <a:xfrm>
            <a:off x="7681106" y="5330657"/>
            <a:ext cx="1437377" cy="2308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Drill Wells</a:t>
            </a:r>
            <a:endParaRPr kumimoji="0" lang="en-US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C4A839C-56DF-B1DA-2E38-E3DBCDAB5EDF}"/>
              </a:ext>
            </a:extLst>
          </p:cNvPr>
          <p:cNvSpPr txBox="1"/>
          <p:nvPr/>
        </p:nvSpPr>
        <p:spPr>
          <a:xfrm>
            <a:off x="8378420" y="4957248"/>
            <a:ext cx="2372048" cy="2308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Capture Facility Construction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90B3D2B-D775-7438-54A7-E96B6A18367D}"/>
              </a:ext>
            </a:extLst>
          </p:cNvPr>
          <p:cNvSpPr txBox="1"/>
          <p:nvPr/>
        </p:nvSpPr>
        <p:spPr>
          <a:xfrm>
            <a:off x="1447885" y="5252011"/>
            <a:ext cx="730058" cy="338554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Concept Engineering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77EF1C2-13FC-25DF-8C04-88BC1AF19AB5}"/>
              </a:ext>
            </a:extLst>
          </p:cNvPr>
          <p:cNvSpPr txBox="1"/>
          <p:nvPr/>
        </p:nvSpPr>
        <p:spPr>
          <a:xfrm>
            <a:off x="1446979" y="5911812"/>
            <a:ext cx="1576453" cy="2308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Commercial Agreements </a:t>
            </a:r>
            <a:endParaRPr kumimoji="0" lang="en-US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19AA231-60D1-B1CC-2688-651B11010331}"/>
              </a:ext>
            </a:extLst>
          </p:cNvPr>
          <p:cNvSpPr txBox="1"/>
          <p:nvPr/>
        </p:nvSpPr>
        <p:spPr>
          <a:xfrm>
            <a:off x="6244796" y="4960635"/>
            <a:ext cx="2093188" cy="237744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9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Order long lead items </a:t>
            </a:r>
            <a:endParaRPr kumimoji="0" lang="en-US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27B5350-9898-6EED-D091-77C087C73F8F}"/>
              </a:ext>
            </a:extLst>
          </p:cNvPr>
          <p:cNvSpPr txBox="1"/>
          <p:nvPr/>
        </p:nvSpPr>
        <p:spPr>
          <a:xfrm>
            <a:off x="5666779" y="5224641"/>
            <a:ext cx="1437377" cy="230832"/>
          </a:xfrm>
          <a:prstGeom prst="rect">
            <a:avLst/>
          </a:prstGeom>
          <a:solidFill>
            <a:srgbClr val="B4C6E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kern="1200" dirty="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rPr>
              <a:t>Detailed Engineering</a:t>
            </a:r>
            <a:endParaRPr kumimoji="0" lang="en-US" sz="9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98" name="Title 2">
            <a:extLst>
              <a:ext uri="{FF2B5EF4-FFF2-40B4-BE49-F238E27FC236}">
                <a16:creationId xmlns:a16="http://schemas.microsoft.com/office/drawing/2014/main" id="{DEE02F7A-9A32-F166-7312-A05EB3C6918E}"/>
              </a:ext>
            </a:extLst>
          </p:cNvPr>
          <p:cNvSpPr txBox="1">
            <a:spLocks/>
          </p:cNvSpPr>
          <p:nvPr/>
        </p:nvSpPr>
        <p:spPr>
          <a:xfrm>
            <a:off x="706698" y="635776"/>
            <a:ext cx="10823151" cy="38279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cumin Pro" panose="020B0504020202020204" pitchFamily="34" charset="77"/>
                <a:ea typeface="+mj-ea"/>
                <a:cs typeface="+mj-cs"/>
              </a:defRPr>
            </a:lvl1pPr>
          </a:lstStyle>
          <a:p>
            <a:r>
              <a:rPr lang="en-US" sz="2000" b="1" i="1" strike="noStrike" spc="0" dirty="0">
                <a:solidFill>
                  <a:srgbClr val="EDB200"/>
                </a:solidFill>
                <a:latin typeface="+mj-lt"/>
              </a:rPr>
              <a:t>Expecting injections to start in 1H 2025</a:t>
            </a:r>
          </a:p>
        </p:txBody>
      </p:sp>
    </p:spTree>
    <p:extLst>
      <p:ext uri="{BB962C8B-B14F-4D97-AF65-F5344CB8AC3E}">
        <p14:creationId xmlns:p14="http://schemas.microsoft.com/office/powerpoint/2010/main" val="4169049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A15269-4FA1-32E4-AD07-B650C9E674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 descr="A picture containing outdoor, sky, grass, mountain&#10;&#10;Description automatically generated">
            <a:extLst>
              <a:ext uri="{FF2B5EF4-FFF2-40B4-BE49-F238E27FC236}">
                <a16:creationId xmlns:a16="http://schemas.microsoft.com/office/drawing/2014/main" id="{9C4180E6-358F-4BF4-EAF2-9E4FFD437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815"/>
            <a:ext cx="12192000" cy="5532504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2D97272F-0695-2A0D-C7C2-1ACD148DCD34}"/>
              </a:ext>
            </a:extLst>
          </p:cNvPr>
          <p:cNvSpPr txBox="1">
            <a:spLocks/>
          </p:cNvSpPr>
          <p:nvPr/>
        </p:nvSpPr>
        <p:spPr>
          <a:xfrm>
            <a:off x="684424" y="930912"/>
            <a:ext cx="10823151" cy="925874"/>
          </a:xfrm>
          <a:prstGeom prst="rect">
            <a:avLst/>
          </a:prstGeom>
        </p:spPr>
        <p:txBody>
          <a:bodyPr/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chemeClr val="tx1"/>
                </a:solidFill>
                <a:latin typeface="Acumin Pro" panose="020B0504020202020204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E1B0815-4AB1-58FF-53E3-CD7BF342A7B0}"/>
              </a:ext>
            </a:extLst>
          </p:cNvPr>
          <p:cNvSpPr txBox="1">
            <a:spLocks/>
          </p:cNvSpPr>
          <p:nvPr/>
        </p:nvSpPr>
        <p:spPr>
          <a:xfrm>
            <a:off x="684423" y="5805319"/>
            <a:ext cx="10823151" cy="326107"/>
          </a:xfrm>
          <a:prstGeom prst="rect">
            <a:avLst/>
          </a:prstGeom>
        </p:spPr>
        <p:txBody>
          <a:bodyPr/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>
                <a:solidFill>
                  <a:schemeClr val="tx1"/>
                </a:solidFill>
                <a:latin typeface="Acumin Pro" panose="020B0504020202020204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solidFill>
                  <a:srgbClr val="0070C0"/>
                </a:solidFill>
              </a:rPr>
              <a:t>LSB Industries – EL Dorado Chemical Plant</a:t>
            </a:r>
          </a:p>
        </p:txBody>
      </p:sp>
    </p:spTree>
    <p:extLst>
      <p:ext uri="{BB962C8B-B14F-4D97-AF65-F5344CB8AC3E}">
        <p14:creationId xmlns:p14="http://schemas.microsoft.com/office/powerpoint/2010/main" val="885686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248C4D-75FA-4808-F8B1-BDD013858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LSB Industries at a glance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1D608-E557-5CF8-FAC3-57DC25F2F6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BE749-80D9-3D4F-BDBC-4E5AE0A8E04B}" type="slidenum">
              <a:rPr kumimoji="0" lang="en-US" sz="120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cumin Pro Bold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cumin Pro Bold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90160-68FE-A3D2-5E70-5F89A24770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97117" y="1110637"/>
            <a:ext cx="3930948" cy="274320"/>
          </a:xfrm>
          <a:prstGeom prst="rect">
            <a:avLst/>
          </a:prstGeom>
          <a:solidFill>
            <a:schemeClr val="tx2"/>
          </a:solidFill>
          <a:ln w="9525" cmpd="sng">
            <a:solidFill>
              <a:srgbClr val="B3B3B3"/>
            </a:solidFill>
          </a:ln>
        </p:spPr>
        <p:txBody>
          <a:bodyPr lIns="36000" tIns="36000" rIns="36000" bIns="36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Business Overview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24B621-E826-4DFB-7709-52EF4951379D}"/>
              </a:ext>
            </a:extLst>
          </p:cNvPr>
          <p:cNvSpPr txBox="1"/>
          <p:nvPr/>
        </p:nvSpPr>
        <p:spPr>
          <a:xfrm>
            <a:off x="697117" y="1397688"/>
            <a:ext cx="3930949" cy="2418098"/>
          </a:xfrm>
          <a:prstGeom prst="rect">
            <a:avLst/>
          </a:prstGeom>
          <a:noFill/>
        </p:spPr>
        <p:txBody>
          <a:bodyPr wrap="square" lIns="73152" tIns="73152" rIns="0" bIns="0" rtlCol="0">
            <a:spAutoFit/>
          </a:bodyPr>
          <a:lstStyle/>
          <a:p>
            <a:pPr marL="171450" marR="0" lvl="1" indent="-171450" algn="l" defTabSz="6858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BDD85E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LSB Industries, founded in 1968 and headquartered in Oklahoma City, OK, is a publicly traded company that manufactures and sells chemical products for the agricultural, mining and industrial markets </a:t>
            </a:r>
          </a:p>
          <a:p>
            <a:pPr marL="365760" marR="0" lvl="1" indent="-171450" algn="l" defTabSz="6858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BDD85E"/>
              </a:buClr>
              <a:buSzPct val="100000"/>
              <a:buFont typeface="Courier New" panose="02070309020205020404" pitchFamily="49" charset="0"/>
              <a:buChar char="­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$550+m in annual revenue in 2021</a:t>
            </a:r>
          </a:p>
          <a:p>
            <a:pPr marL="171450" marR="0" lvl="1" indent="-171450" algn="l" defTabSz="6858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BDD85E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Three production facilities strategically located near customer demand areas</a:t>
            </a:r>
          </a:p>
          <a:p>
            <a:pPr marL="365760" marR="0" lvl="1" indent="-171450" algn="l" defTabSz="6858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BDD85E"/>
              </a:buClr>
              <a:buSzPct val="100000"/>
              <a:buFont typeface="Courier New" panose="02070309020205020404" pitchFamily="49" charset="0"/>
              <a:buChar char="­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El Dorado, AR: Manufactures ammonia, ammonium nitrate, nitric acid, sulfuric acid, CO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 and AN solution</a:t>
            </a:r>
          </a:p>
          <a:p>
            <a:pPr marL="365760" marR="0" lvl="1" indent="-171450" algn="l" defTabSz="6858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BDD85E"/>
              </a:buClr>
              <a:buSzPct val="100000"/>
              <a:buFont typeface="Courier New" panose="02070309020205020404" pitchFamily="49" charset="0"/>
              <a:buChar char="­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Cherokee, AL: Manufactures UAN, ammonia, AN solution, nitric acid, CO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 and diesel exhaust fluid</a:t>
            </a:r>
          </a:p>
          <a:p>
            <a:pPr marL="365760" marR="0" lvl="1" indent="-171450" algn="l" defTabSz="6858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BDD85E"/>
              </a:buClr>
              <a:buSzPct val="100000"/>
              <a:buFont typeface="Courier New" panose="02070309020205020404" pitchFamily="49" charset="0"/>
              <a:buChar char="­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Pryor, OK: Manufactures UAN, ammonia and CO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" panose="020B0504020202020204"/>
                <a:ea typeface="+mn-ea"/>
                <a:cs typeface="+mn-cs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2406E0-9DAC-8E9D-D4CC-C9C30230D78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87175" y="1110637"/>
            <a:ext cx="6477864" cy="274320"/>
          </a:xfrm>
          <a:prstGeom prst="rect">
            <a:avLst/>
          </a:prstGeom>
          <a:solidFill>
            <a:schemeClr val="tx2"/>
          </a:solidFill>
          <a:ln w="9525" cmpd="sng">
            <a:solidFill>
              <a:srgbClr val="B3B3B3"/>
            </a:solidFill>
          </a:ln>
        </p:spPr>
        <p:txBody>
          <a:bodyPr lIns="36000" tIns="36000" rIns="36000" bIns="36000" anchor="ctr"/>
          <a:lstStyle>
            <a:defPPr>
              <a:defRPr lang="en-US"/>
            </a:defPPr>
            <a:lvl1pPr algn="ctr" fontAlgn="auto">
              <a:spcBef>
                <a:spcPts val="1200"/>
              </a:spcBef>
              <a:spcAft>
                <a:spcPts val="0"/>
              </a:spcAft>
              <a:defRPr sz="1000" b="1" kern="0">
                <a:solidFill>
                  <a:sysClr val="window" lastClr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cumin Pro Light"/>
                <a:ea typeface="+mn-ea"/>
                <a:cs typeface="+mn-cs"/>
              </a:rPr>
              <a:t>LSB is the fifth largest ammonia producer in the U.S.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ED4E322-A895-1161-6569-E34EB2520326}"/>
              </a:ext>
            </a:extLst>
          </p:cNvPr>
          <p:cNvGraphicFramePr/>
          <p:nvPr/>
        </p:nvGraphicFramePr>
        <p:xfrm>
          <a:off x="839853" y="3992441"/>
          <a:ext cx="2854692" cy="2237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86692D4-E67F-2623-FC7A-D31C3F169416}"/>
              </a:ext>
            </a:extLst>
          </p:cNvPr>
          <p:cNvSpPr txBox="1"/>
          <p:nvPr/>
        </p:nvSpPr>
        <p:spPr>
          <a:xfrm>
            <a:off x="3023780" y="4110769"/>
            <a:ext cx="134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 Light"/>
                <a:ea typeface="+mn-ea"/>
                <a:cs typeface="+mn-cs"/>
              </a:rPr>
              <a:t>Revenue by Business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2B90C3-5613-4BF5-E833-2FFF04E21EDC}"/>
              </a:ext>
            </a:extLst>
          </p:cNvPr>
          <p:cNvGrpSpPr/>
          <p:nvPr/>
        </p:nvGrpSpPr>
        <p:grpSpPr>
          <a:xfrm>
            <a:off x="5245104" y="1466065"/>
            <a:ext cx="4352070" cy="2511026"/>
            <a:chOff x="6096001" y="2087683"/>
            <a:chExt cx="4573781" cy="2823410"/>
          </a:xfrm>
        </p:grpSpPr>
        <p:pic>
          <p:nvPicPr>
            <p:cNvPr id="11" name="Picture 10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F20EEA17-7D56-C965-84A9-F8DB19DE6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504" r="19561" b="9220"/>
            <a:stretch/>
          </p:blipFill>
          <p:spPr>
            <a:xfrm>
              <a:off x="6096001" y="2087683"/>
              <a:ext cx="4573781" cy="2823410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32B7577-0C06-9A5E-F223-6979CCB31E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9817" y="3663843"/>
              <a:ext cx="54864" cy="5486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D10141E-F256-5DB4-3E4A-D51B32C090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73533" y="3789084"/>
              <a:ext cx="54864" cy="5486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558F1BF-E65A-A855-09BD-E5F510F87D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38966" y="3989146"/>
              <a:ext cx="54864" cy="54864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95926A-4A24-0EBD-CE09-6DB9E75CD89D}"/>
                </a:ext>
              </a:extLst>
            </p:cNvPr>
            <p:cNvSpPr txBox="1"/>
            <p:nvPr/>
          </p:nvSpPr>
          <p:spPr>
            <a:xfrm>
              <a:off x="8621543" y="3644710"/>
              <a:ext cx="5975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24F8D"/>
                  </a:solidFill>
                  <a:effectLst/>
                  <a:uLnTx/>
                  <a:uFillTx/>
                  <a:latin typeface="Acumin Pro Light"/>
                  <a:ea typeface="+mn-ea"/>
                  <a:cs typeface="+mn-cs"/>
                </a:rPr>
                <a:t>El Dorado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AAF77C-83AD-AF49-01E5-FA94AF59374F}"/>
                </a:ext>
              </a:extLst>
            </p:cNvPr>
            <p:cNvSpPr txBox="1"/>
            <p:nvPr/>
          </p:nvSpPr>
          <p:spPr>
            <a:xfrm>
              <a:off x="9137599" y="3582366"/>
              <a:ext cx="729945" cy="242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24F8D"/>
                  </a:solidFill>
                  <a:effectLst/>
                  <a:uLnTx/>
                  <a:uFillTx/>
                  <a:latin typeface="Acumin Pro Light"/>
                  <a:ea typeface="+mn-ea"/>
                  <a:cs typeface="+mn-cs"/>
                </a:rPr>
                <a:t>Cherokee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55A6A6-CD9B-8208-06F1-772F3D180423}"/>
                </a:ext>
              </a:extLst>
            </p:cNvPr>
            <p:cNvSpPr txBox="1"/>
            <p:nvPr/>
          </p:nvSpPr>
          <p:spPr>
            <a:xfrm>
              <a:off x="8576005" y="3434545"/>
              <a:ext cx="5975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24F8D"/>
                  </a:solidFill>
                  <a:effectLst/>
                  <a:uLnTx/>
                  <a:uFillTx/>
                  <a:latin typeface="Acumin Pro Light"/>
                  <a:ea typeface="+mn-ea"/>
                  <a:cs typeface="+mn-cs"/>
                </a:rPr>
                <a:t>Pryor</a:t>
              </a:r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4945B6EC-A30E-15CB-BBB4-54D5B22133A7}"/>
                </a:ext>
              </a:extLst>
            </p:cNvPr>
            <p:cNvSpPr/>
            <p:nvPr/>
          </p:nvSpPr>
          <p:spPr>
            <a:xfrm rot="14965092">
              <a:off x="8541864" y="3491128"/>
              <a:ext cx="183930" cy="293679"/>
            </a:xfrm>
            <a:prstGeom prst="arc">
              <a:avLst>
                <a:gd name="adj1" fmla="val 16200000"/>
                <a:gd name="adj2" fmla="val 2160094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60947D3F-2074-73E6-507A-5D850E6848F4}"/>
                </a:ext>
              </a:extLst>
            </p:cNvPr>
            <p:cNvSpPr/>
            <p:nvPr/>
          </p:nvSpPr>
          <p:spPr>
            <a:xfrm rot="12538789">
              <a:off x="8608108" y="3787546"/>
              <a:ext cx="379442" cy="219915"/>
            </a:xfrm>
            <a:prstGeom prst="arc">
              <a:avLst>
                <a:gd name="adj1" fmla="val 16200000"/>
                <a:gd name="adj2" fmla="val 1575554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A42E8DCA-DA01-68F1-5F3F-F8071B080A2B}"/>
                </a:ext>
              </a:extLst>
            </p:cNvPr>
            <p:cNvSpPr/>
            <p:nvPr/>
          </p:nvSpPr>
          <p:spPr>
            <a:xfrm rot="11599091">
              <a:off x="9144457" y="3683433"/>
              <a:ext cx="354014" cy="152721"/>
            </a:xfrm>
            <a:prstGeom prst="arc">
              <a:avLst>
                <a:gd name="adj1" fmla="val 20156892"/>
                <a:gd name="adj2" fmla="val 1575554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A3CF05-C37A-919C-8F27-8038936ACB5B}"/>
              </a:ext>
            </a:extLst>
          </p:cNvPr>
          <p:cNvGrpSpPr/>
          <p:nvPr/>
        </p:nvGrpSpPr>
        <p:grpSpPr>
          <a:xfrm>
            <a:off x="9921551" y="2023504"/>
            <a:ext cx="1561381" cy="1018924"/>
            <a:chOff x="6761747" y="5207559"/>
            <a:chExt cx="1561381" cy="101892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EF5470F-9433-0094-4F07-0639C7838460}"/>
                </a:ext>
              </a:extLst>
            </p:cNvPr>
            <p:cNvGrpSpPr/>
            <p:nvPr/>
          </p:nvGrpSpPr>
          <p:grpSpPr>
            <a:xfrm>
              <a:off x="6761747" y="5207559"/>
              <a:ext cx="1561381" cy="1018924"/>
              <a:chOff x="357954" y="4098757"/>
              <a:chExt cx="1561381" cy="1018924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726DF278-6946-5CA7-E38D-B0504ED3A6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7954" y="4098757"/>
                <a:ext cx="1305090" cy="1018924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DCB4393-BE50-5481-4C5F-0686A3E68D26}"/>
                  </a:ext>
                </a:extLst>
              </p:cNvPr>
              <p:cNvSpPr txBox="1"/>
              <p:nvPr/>
            </p:nvSpPr>
            <p:spPr>
              <a:xfrm>
                <a:off x="1190874" y="4756484"/>
                <a:ext cx="728461" cy="23852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BEBEB">
                        <a:lumMod val="10000"/>
                      </a:srgbClr>
                    </a:solidFill>
                    <a:effectLst/>
                    <a:uLnTx/>
                    <a:uFillTx/>
                    <a:latin typeface="Acumin Pro Light"/>
                    <a:ea typeface="+mn-ea"/>
                    <a:cs typeface="+mn-cs"/>
                  </a:rPr>
                  <a:t>(0.9 MTY)</a:t>
                </a:r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8F3FC7B-2985-DB9E-BCA1-2655930B0E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29588" y="5924456"/>
              <a:ext cx="83129" cy="8312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cumin Pro Light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3469B0-826E-F147-C38C-BF149406C6BF}"/>
              </a:ext>
            </a:extLst>
          </p:cNvPr>
          <p:cNvGrpSpPr/>
          <p:nvPr/>
        </p:nvGrpSpPr>
        <p:grpSpPr>
          <a:xfrm>
            <a:off x="5087175" y="4125793"/>
            <a:ext cx="5603996" cy="2291366"/>
            <a:chOff x="4154111" y="2512957"/>
            <a:chExt cx="3693280" cy="223861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7A77A1-8593-6212-FD26-57400DCE3C09}"/>
                </a:ext>
              </a:extLst>
            </p:cNvPr>
            <p:cNvSpPr/>
            <p:nvPr/>
          </p:nvSpPr>
          <p:spPr>
            <a:xfrm>
              <a:off x="4454902" y="2512957"/>
              <a:ext cx="3155812" cy="223861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FC80185-80AB-2879-3C48-A5190686F52A}"/>
                </a:ext>
              </a:extLst>
            </p:cNvPr>
            <p:cNvSpPr/>
            <p:nvPr/>
          </p:nvSpPr>
          <p:spPr>
            <a:xfrm>
              <a:off x="4659905" y="3558393"/>
              <a:ext cx="566194" cy="324435"/>
            </a:xfrm>
            <a:prstGeom prst="rect">
              <a:avLst/>
            </a:prstGeom>
            <a:solidFill>
              <a:srgbClr val="025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Ammonia Plant</a:t>
              </a:r>
            </a:p>
          </p:txBody>
        </p:sp>
        <p:sp>
          <p:nvSpPr>
            <p:cNvPr id="29" name="Bent Arrow 3">
              <a:extLst>
                <a:ext uri="{FF2B5EF4-FFF2-40B4-BE49-F238E27FC236}">
                  <a16:creationId xmlns:a16="http://schemas.microsoft.com/office/drawing/2014/main" id="{DB02D444-468A-9A92-A287-291683F06FE8}"/>
                </a:ext>
              </a:extLst>
            </p:cNvPr>
            <p:cNvSpPr/>
            <p:nvPr/>
          </p:nvSpPr>
          <p:spPr>
            <a:xfrm>
              <a:off x="5084550" y="3256401"/>
              <a:ext cx="268454" cy="301143"/>
            </a:xfrm>
            <a:prstGeom prst="bentArrow">
              <a:avLst/>
            </a:prstGeom>
            <a:solidFill>
              <a:srgbClr val="025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7F517E4-E556-F841-8628-6B35285EEC90}"/>
                </a:ext>
              </a:extLst>
            </p:cNvPr>
            <p:cNvSpPr/>
            <p:nvPr/>
          </p:nvSpPr>
          <p:spPr>
            <a:xfrm>
              <a:off x="5367241" y="3954802"/>
              <a:ext cx="566194" cy="32443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Urea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15C1F2E-DC69-0F72-E104-A23608A906B4}"/>
                </a:ext>
              </a:extLst>
            </p:cNvPr>
            <p:cNvSpPr/>
            <p:nvPr/>
          </p:nvSpPr>
          <p:spPr>
            <a:xfrm>
              <a:off x="6208962" y="3142123"/>
              <a:ext cx="566194" cy="324435"/>
            </a:xfrm>
            <a:prstGeom prst="rect">
              <a:avLst/>
            </a:prstGeom>
            <a:solidFill>
              <a:srgbClr val="95BE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 Solution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E498721-9BAF-F320-1C0B-3978ABE59D21}"/>
                </a:ext>
              </a:extLst>
            </p:cNvPr>
            <p:cNvSpPr/>
            <p:nvPr/>
          </p:nvSpPr>
          <p:spPr>
            <a:xfrm>
              <a:off x="6776930" y="3558393"/>
              <a:ext cx="566194" cy="324435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UAN</a:t>
              </a:r>
            </a:p>
          </p:txBody>
        </p:sp>
        <p:sp>
          <p:nvSpPr>
            <p:cNvPr id="33" name="Bent Arrow 13">
              <a:extLst>
                <a:ext uri="{FF2B5EF4-FFF2-40B4-BE49-F238E27FC236}">
                  <a16:creationId xmlns:a16="http://schemas.microsoft.com/office/drawing/2014/main" id="{96CBD421-5025-D0FF-776D-A634E1452781}"/>
                </a:ext>
              </a:extLst>
            </p:cNvPr>
            <p:cNvSpPr/>
            <p:nvPr/>
          </p:nvSpPr>
          <p:spPr>
            <a:xfrm rot="16200000" flipV="1">
              <a:off x="6399081" y="3429757"/>
              <a:ext cx="262398" cy="1193693"/>
            </a:xfrm>
            <a:prstGeom prst="ben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Bent Arrow 15">
              <a:extLst>
                <a:ext uri="{FF2B5EF4-FFF2-40B4-BE49-F238E27FC236}">
                  <a16:creationId xmlns:a16="http://schemas.microsoft.com/office/drawing/2014/main" id="{902CB8AE-C423-0B9C-07D1-48D22D17F71E}"/>
                </a:ext>
              </a:extLst>
            </p:cNvPr>
            <p:cNvSpPr/>
            <p:nvPr/>
          </p:nvSpPr>
          <p:spPr>
            <a:xfrm rot="16200000" flipH="1" flipV="1">
              <a:off x="6819758" y="3228407"/>
              <a:ext cx="264540" cy="350196"/>
            </a:xfrm>
            <a:prstGeom prst="bentArrow">
              <a:avLst/>
            </a:prstGeom>
            <a:solidFill>
              <a:srgbClr val="95BE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Right Arrow 4">
              <a:extLst>
                <a:ext uri="{FF2B5EF4-FFF2-40B4-BE49-F238E27FC236}">
                  <a16:creationId xmlns:a16="http://schemas.microsoft.com/office/drawing/2014/main" id="{1D3E65A9-0D24-E7DB-3432-370879125767}"/>
                </a:ext>
              </a:extLst>
            </p:cNvPr>
            <p:cNvSpPr/>
            <p:nvPr/>
          </p:nvSpPr>
          <p:spPr>
            <a:xfrm>
              <a:off x="5948547" y="3238420"/>
              <a:ext cx="258643" cy="133201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Bent Arrow 17">
              <a:extLst>
                <a:ext uri="{FF2B5EF4-FFF2-40B4-BE49-F238E27FC236}">
                  <a16:creationId xmlns:a16="http://schemas.microsoft.com/office/drawing/2014/main" id="{C2DC86DD-539E-7814-695C-1A49B40D63F9}"/>
                </a:ext>
              </a:extLst>
            </p:cNvPr>
            <p:cNvSpPr/>
            <p:nvPr/>
          </p:nvSpPr>
          <p:spPr>
            <a:xfrm>
              <a:off x="5616169" y="2884416"/>
              <a:ext cx="268454" cy="276208"/>
            </a:xfrm>
            <a:prstGeom prst="ben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Right Arrow 18">
              <a:extLst>
                <a:ext uri="{FF2B5EF4-FFF2-40B4-BE49-F238E27FC236}">
                  <a16:creationId xmlns:a16="http://schemas.microsoft.com/office/drawing/2014/main" id="{5E8787A7-9C20-40BE-C831-F0AB271E5348}"/>
                </a:ext>
              </a:extLst>
            </p:cNvPr>
            <p:cNvSpPr/>
            <p:nvPr/>
          </p:nvSpPr>
          <p:spPr>
            <a:xfrm>
              <a:off x="5891742" y="2878423"/>
              <a:ext cx="1955648" cy="133201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Right Arrow 19">
              <a:extLst>
                <a:ext uri="{FF2B5EF4-FFF2-40B4-BE49-F238E27FC236}">
                  <a16:creationId xmlns:a16="http://schemas.microsoft.com/office/drawing/2014/main" id="{9B77067E-2AA8-84BF-EB7D-DA50E785F6B1}"/>
                </a:ext>
              </a:extLst>
            </p:cNvPr>
            <p:cNvSpPr/>
            <p:nvPr/>
          </p:nvSpPr>
          <p:spPr>
            <a:xfrm>
              <a:off x="7030980" y="3257601"/>
              <a:ext cx="816411" cy="133201"/>
            </a:xfrm>
            <a:prstGeom prst="rightArrow">
              <a:avLst/>
            </a:prstGeom>
            <a:solidFill>
              <a:srgbClr val="95BE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Right Arrow 20">
              <a:extLst>
                <a:ext uri="{FF2B5EF4-FFF2-40B4-BE49-F238E27FC236}">
                  <a16:creationId xmlns:a16="http://schemas.microsoft.com/office/drawing/2014/main" id="{7BDF1646-6FD5-5793-695B-C7C79149702F}"/>
                </a:ext>
              </a:extLst>
            </p:cNvPr>
            <p:cNvSpPr/>
            <p:nvPr/>
          </p:nvSpPr>
          <p:spPr>
            <a:xfrm>
              <a:off x="7374036" y="3650697"/>
              <a:ext cx="473354" cy="133201"/>
            </a:xfrm>
            <a:prstGeom prst="rightArrow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ight Arrow 21">
              <a:extLst>
                <a:ext uri="{FF2B5EF4-FFF2-40B4-BE49-F238E27FC236}">
                  <a16:creationId xmlns:a16="http://schemas.microsoft.com/office/drawing/2014/main" id="{5E707EB9-4F44-3124-27B7-5CA7E3DAE025}"/>
                </a:ext>
              </a:extLst>
            </p:cNvPr>
            <p:cNvSpPr/>
            <p:nvPr/>
          </p:nvSpPr>
          <p:spPr>
            <a:xfrm>
              <a:off x="6952029" y="4058179"/>
              <a:ext cx="895361" cy="133201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Bent Arrow 22">
              <a:extLst>
                <a:ext uri="{FF2B5EF4-FFF2-40B4-BE49-F238E27FC236}">
                  <a16:creationId xmlns:a16="http://schemas.microsoft.com/office/drawing/2014/main" id="{A6066968-8134-60B5-E1CD-9AABD817B6A1}"/>
                </a:ext>
              </a:extLst>
            </p:cNvPr>
            <p:cNvSpPr/>
            <p:nvPr/>
          </p:nvSpPr>
          <p:spPr>
            <a:xfrm flipV="1">
              <a:off x="4763474" y="3887623"/>
              <a:ext cx="589532" cy="355439"/>
            </a:xfrm>
            <a:prstGeom prst="bentArrow">
              <a:avLst>
                <a:gd name="adj1" fmla="val 16343"/>
                <a:gd name="adj2" fmla="val 15949"/>
                <a:gd name="adj3" fmla="val 16456"/>
                <a:gd name="adj4" fmla="val 43750"/>
              </a:avLst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Bent Arrow 23">
              <a:extLst>
                <a:ext uri="{FF2B5EF4-FFF2-40B4-BE49-F238E27FC236}">
                  <a16:creationId xmlns:a16="http://schemas.microsoft.com/office/drawing/2014/main" id="{878818DE-507E-D38A-6C0C-6120D135B9C6}"/>
                </a:ext>
              </a:extLst>
            </p:cNvPr>
            <p:cNvSpPr/>
            <p:nvPr/>
          </p:nvSpPr>
          <p:spPr>
            <a:xfrm flipV="1">
              <a:off x="4763473" y="3882175"/>
              <a:ext cx="268454" cy="667515"/>
            </a:xfrm>
            <a:prstGeom prst="ben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ight Arrow 25">
              <a:extLst>
                <a:ext uri="{FF2B5EF4-FFF2-40B4-BE49-F238E27FC236}">
                  <a16:creationId xmlns:a16="http://schemas.microsoft.com/office/drawing/2014/main" id="{A2DDD2C7-E8F3-0C4D-436F-C9BEA78061A9}"/>
                </a:ext>
              </a:extLst>
            </p:cNvPr>
            <p:cNvSpPr/>
            <p:nvPr/>
          </p:nvSpPr>
          <p:spPr>
            <a:xfrm>
              <a:off x="5058239" y="4414419"/>
              <a:ext cx="2789151" cy="133201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Bent Arrow 26">
              <a:extLst>
                <a:ext uri="{FF2B5EF4-FFF2-40B4-BE49-F238E27FC236}">
                  <a16:creationId xmlns:a16="http://schemas.microsoft.com/office/drawing/2014/main" id="{0087F66F-884E-2516-F33E-2F08357F2809}"/>
                </a:ext>
              </a:extLst>
            </p:cNvPr>
            <p:cNvSpPr/>
            <p:nvPr/>
          </p:nvSpPr>
          <p:spPr>
            <a:xfrm>
              <a:off x="4763473" y="2588553"/>
              <a:ext cx="268454" cy="968995"/>
            </a:xfrm>
            <a:prstGeom prst="bentArrow">
              <a:avLst/>
            </a:prstGeom>
            <a:solidFill>
              <a:srgbClr val="025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Right Arrow 27">
              <a:extLst>
                <a:ext uri="{FF2B5EF4-FFF2-40B4-BE49-F238E27FC236}">
                  <a16:creationId xmlns:a16="http://schemas.microsoft.com/office/drawing/2014/main" id="{418F3FF3-28DB-3CDF-ECA9-6FE5D7585116}"/>
                </a:ext>
              </a:extLst>
            </p:cNvPr>
            <p:cNvSpPr/>
            <p:nvPr/>
          </p:nvSpPr>
          <p:spPr>
            <a:xfrm>
              <a:off x="5058239" y="2574189"/>
              <a:ext cx="2789151" cy="133201"/>
            </a:xfrm>
            <a:prstGeom prst="rightArrow">
              <a:avLst/>
            </a:prstGeom>
            <a:solidFill>
              <a:srgbClr val="025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Pentagon 7">
              <a:extLst>
                <a:ext uri="{FF2B5EF4-FFF2-40B4-BE49-F238E27FC236}">
                  <a16:creationId xmlns:a16="http://schemas.microsoft.com/office/drawing/2014/main" id="{7B286249-3BBE-0CCD-F6A0-8F0A976AA1C5}"/>
                </a:ext>
              </a:extLst>
            </p:cNvPr>
            <p:cNvSpPr/>
            <p:nvPr/>
          </p:nvSpPr>
          <p:spPr>
            <a:xfrm>
              <a:off x="4154111" y="3560777"/>
              <a:ext cx="456983" cy="326846"/>
            </a:xfrm>
            <a:prstGeom prst="homePlate">
              <a:avLst>
                <a:gd name="adj" fmla="val 2585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Natural Gas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B93F8AE-73D0-29F7-2DBF-7D7458EE06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06278" y="4216262"/>
              <a:ext cx="568879" cy="51098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rIns="27432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</a:t>
              </a:r>
              <a:r>
                <a:rPr kumimoji="0" lang="en-US" sz="9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Liquifaction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9F002D6E-5492-BDE7-95E2-1AD8DD7F524F}"/>
                </a:ext>
              </a:extLst>
            </p:cNvPr>
            <p:cNvSpPr txBox="1"/>
            <p:nvPr/>
          </p:nvSpPr>
          <p:spPr>
            <a:xfrm>
              <a:off x="4678074" y="3911739"/>
              <a:ext cx="264324" cy="2255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</a:t>
              </a:r>
              <a:r>
                <a:rPr kumimoji="0" lang="en-US" sz="900" b="1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49" name="Bent Arrow 58">
              <a:extLst>
                <a:ext uri="{FF2B5EF4-FFF2-40B4-BE49-F238E27FC236}">
                  <a16:creationId xmlns:a16="http://schemas.microsoft.com/office/drawing/2014/main" id="{CA4FC343-3DE5-14E5-E3BA-710A2C24FB59}"/>
                </a:ext>
              </a:extLst>
            </p:cNvPr>
            <p:cNvSpPr/>
            <p:nvPr/>
          </p:nvSpPr>
          <p:spPr>
            <a:xfrm rot="16200000" flipV="1">
              <a:off x="5757623" y="2948472"/>
              <a:ext cx="241134" cy="1304182"/>
            </a:xfrm>
            <a:prstGeom prst="bentArrow">
              <a:avLst/>
            </a:prstGeom>
            <a:solidFill>
              <a:srgbClr val="025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FDA2D8D-CE00-4BE9-4598-60A2E99AB438}"/>
                </a:ext>
              </a:extLst>
            </p:cNvPr>
            <p:cNvSpPr/>
            <p:nvPr/>
          </p:nvSpPr>
          <p:spPr>
            <a:xfrm>
              <a:off x="5385320" y="3152304"/>
              <a:ext cx="566194" cy="32443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Nitric Acid</a:t>
              </a:r>
            </a:p>
          </p:txBody>
        </p:sp>
        <p:sp>
          <p:nvSpPr>
            <p:cNvPr id="51" name="Bent Arrow 3">
              <a:extLst>
                <a:ext uri="{FF2B5EF4-FFF2-40B4-BE49-F238E27FC236}">
                  <a16:creationId xmlns:a16="http://schemas.microsoft.com/office/drawing/2014/main" id="{A3ACCB0D-924D-2111-F042-DDBC50B96DA3}"/>
                </a:ext>
              </a:extLst>
            </p:cNvPr>
            <p:cNvSpPr/>
            <p:nvPr/>
          </p:nvSpPr>
          <p:spPr>
            <a:xfrm flipV="1">
              <a:off x="5089805" y="3831091"/>
              <a:ext cx="268454" cy="301143"/>
            </a:xfrm>
            <a:prstGeom prst="bentArrow">
              <a:avLst/>
            </a:prstGeom>
            <a:solidFill>
              <a:srgbClr val="025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9311785-026F-755A-4740-5CC73FD33A70}"/>
              </a:ext>
            </a:extLst>
          </p:cNvPr>
          <p:cNvSpPr txBox="1"/>
          <p:nvPr/>
        </p:nvSpPr>
        <p:spPr>
          <a:xfrm>
            <a:off x="10939189" y="4948310"/>
            <a:ext cx="864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24F8D"/>
                </a:solidFill>
                <a:effectLst/>
                <a:uLnTx/>
                <a:uFillTx/>
                <a:latin typeface="Acumin Pro Light"/>
                <a:ea typeface="+mn-ea"/>
                <a:cs typeface="+mn-cs"/>
              </a:rPr>
              <a:t>Products sold to market</a:t>
            </a:r>
          </a:p>
        </p:txBody>
      </p:sp>
      <p:sp>
        <p:nvSpPr>
          <p:cNvPr id="53" name="Right Brace 52">
            <a:extLst>
              <a:ext uri="{FF2B5EF4-FFF2-40B4-BE49-F238E27FC236}">
                <a16:creationId xmlns:a16="http://schemas.microsoft.com/office/drawing/2014/main" id="{224ACE9B-22A1-1F54-2BA9-14BD2F891E72}"/>
              </a:ext>
            </a:extLst>
          </p:cNvPr>
          <p:cNvSpPr/>
          <p:nvPr/>
        </p:nvSpPr>
        <p:spPr>
          <a:xfrm>
            <a:off x="10754471" y="4125794"/>
            <a:ext cx="182476" cy="2266468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24F8D"/>
              </a:solidFill>
              <a:effectLst/>
              <a:uLnTx/>
              <a:uFillTx/>
              <a:latin typeface="Acumin Pro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36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B9E342-7805-EC8A-71C5-E5B6ED6707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511FA4-7F81-FF97-3B87-A71ED19C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500" dirty="0"/>
              <a:t>Globally a net of 40 Gt of CO</a:t>
            </a:r>
            <a:r>
              <a:rPr lang="en-US" sz="2500" baseline="-25000" dirty="0"/>
              <a:t>2</a:t>
            </a:r>
            <a:r>
              <a:rPr lang="en-US" sz="2500" dirty="0"/>
              <a:t>e Greenhouse gas emissions are released into the atmosphere annually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E88587-9323-01B1-224E-17D867B3C377}"/>
              </a:ext>
            </a:extLst>
          </p:cNvPr>
          <p:cNvSpPr txBox="1"/>
          <p:nvPr/>
        </p:nvSpPr>
        <p:spPr>
          <a:xfrm>
            <a:off x="2517546" y="6305088"/>
            <a:ext cx="732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solidFill>
                  <a:srgbClr val="0070C0"/>
                </a:solidFill>
              </a:rPr>
              <a:t>Source: IPCC  (Intergovernmental Panel on climate Change), EPA (Environmental Protection Agency)</a:t>
            </a:r>
          </a:p>
          <a:p>
            <a:r>
              <a:rPr lang="en-US" sz="800" i="1" dirty="0">
                <a:solidFill>
                  <a:srgbClr val="0070C0"/>
                </a:solidFill>
              </a:rPr>
              <a:t>Buildings - include onsite energy generation and burning fuels for heat in buildings or cooking in homes</a:t>
            </a:r>
          </a:p>
          <a:p>
            <a:r>
              <a:rPr lang="en-US" sz="800" i="1" dirty="0">
                <a:solidFill>
                  <a:srgbClr val="0070C0"/>
                </a:solidFill>
              </a:rPr>
              <a:t>Other Energy – include indirect emissions from the energy sector, such as fuel extraction, refining, processing, and transportation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5BE61F0-D9CC-7CB7-F9EC-85238E2B05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0738909"/>
              </p:ext>
            </p:extLst>
          </p:nvPr>
        </p:nvGraphicFramePr>
        <p:xfrm>
          <a:off x="301026" y="2084522"/>
          <a:ext cx="5162084" cy="3969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A7BBDB6-AB90-AC04-41A9-4D81431328C4}"/>
              </a:ext>
            </a:extLst>
          </p:cNvPr>
          <p:cNvSpPr txBox="1"/>
          <p:nvPr/>
        </p:nvSpPr>
        <p:spPr>
          <a:xfrm>
            <a:off x="480895" y="1326547"/>
            <a:ext cx="509065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/>
              <a:t>Global greenhouse gas emissions by sector 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A0885C-30C1-36A8-1FBC-4D63ABD14BE1}"/>
              </a:ext>
            </a:extLst>
          </p:cNvPr>
          <p:cNvSpPr txBox="1"/>
          <p:nvPr/>
        </p:nvSpPr>
        <p:spPr>
          <a:xfrm>
            <a:off x="6530791" y="1361043"/>
            <a:ext cx="478821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dirty="0"/>
              <a:t>Global greenhouse gas emissions by country 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FE513A1E-75F9-B0F1-A53A-3EE67C8586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414572"/>
              </p:ext>
            </p:extLst>
          </p:nvPr>
        </p:nvGraphicFramePr>
        <p:xfrm>
          <a:off x="5407842" y="2338236"/>
          <a:ext cx="6728400" cy="3463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8C391D5-1516-BFB8-263B-43380860BF32}"/>
              </a:ext>
            </a:extLst>
          </p:cNvPr>
          <p:cNvCxnSpPr/>
          <p:nvPr/>
        </p:nvCxnSpPr>
        <p:spPr>
          <a:xfrm>
            <a:off x="1591996" y="1956398"/>
            <a:ext cx="2703443" cy="0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F3CD934-327C-DA46-4404-174F6026DDD7}"/>
              </a:ext>
            </a:extLst>
          </p:cNvPr>
          <p:cNvCxnSpPr/>
          <p:nvPr/>
        </p:nvCxnSpPr>
        <p:spPr>
          <a:xfrm>
            <a:off x="7464476" y="1956398"/>
            <a:ext cx="2703443" cy="0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48913F2-B43B-A190-F9F7-F12BEAF7EF19}"/>
              </a:ext>
            </a:extLst>
          </p:cNvPr>
          <p:cNvCxnSpPr>
            <a:cxnSpLocks/>
          </p:cNvCxnSpPr>
          <p:nvPr/>
        </p:nvCxnSpPr>
        <p:spPr>
          <a:xfrm flipV="1">
            <a:off x="2657919" y="5580931"/>
            <a:ext cx="28131" cy="180263"/>
          </a:xfrm>
          <a:prstGeom prst="line">
            <a:avLst/>
          </a:prstGeom>
          <a:ln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DD5F7-6CBB-F14A-0E8B-D34561E9386A}"/>
              </a:ext>
            </a:extLst>
          </p:cNvPr>
          <p:cNvCxnSpPr/>
          <p:nvPr/>
        </p:nvCxnSpPr>
        <p:spPr>
          <a:xfrm>
            <a:off x="10810568" y="247066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2517495-5957-FC68-5669-D14B1146070A}"/>
              </a:ext>
            </a:extLst>
          </p:cNvPr>
          <p:cNvCxnSpPr>
            <a:cxnSpLocks/>
          </p:cNvCxnSpPr>
          <p:nvPr/>
        </p:nvCxnSpPr>
        <p:spPr>
          <a:xfrm flipV="1">
            <a:off x="7658100" y="5148109"/>
            <a:ext cx="126795" cy="135091"/>
          </a:xfrm>
          <a:prstGeom prst="line">
            <a:avLst/>
          </a:prstGeom>
          <a:ln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7CA5DD1-E76F-2503-6476-C86CA6F5FF2D}"/>
              </a:ext>
            </a:extLst>
          </p:cNvPr>
          <p:cNvCxnSpPr>
            <a:cxnSpLocks/>
          </p:cNvCxnSpPr>
          <p:nvPr/>
        </p:nvCxnSpPr>
        <p:spPr>
          <a:xfrm flipV="1">
            <a:off x="7350125" y="4826000"/>
            <a:ext cx="174625" cy="107950"/>
          </a:xfrm>
          <a:prstGeom prst="line">
            <a:avLst/>
          </a:prstGeom>
          <a:ln>
            <a:solidFill>
              <a:srgbClr val="A5A5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54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685BD1-2440-3BA3-9CF8-9424C4208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961" y="214744"/>
            <a:ext cx="10823151" cy="778906"/>
          </a:xfrm>
        </p:spPr>
        <p:txBody>
          <a:bodyPr>
            <a:noAutofit/>
          </a:bodyPr>
          <a:lstStyle/>
          <a:p>
            <a:r>
              <a:rPr lang="en-US" sz="2500" dirty="0"/>
              <a:t>Hydrogen and ammonia are expected to be the main carbon-free energy sources in the future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D4226-4D45-F21E-61B8-D734B71F97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18A0D375-FFC1-202D-EC52-F5B92A512E51}"/>
              </a:ext>
            </a:extLst>
          </p:cNvPr>
          <p:cNvSpPr/>
          <p:nvPr/>
        </p:nvSpPr>
        <p:spPr>
          <a:xfrm>
            <a:off x="1422366" y="4780229"/>
            <a:ext cx="2101444" cy="1376125"/>
          </a:xfrm>
          <a:prstGeom prst="homePlate">
            <a:avLst/>
          </a:prstGeom>
          <a:solidFill>
            <a:srgbClr val="024F8D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    Mobility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4C85FF-DC71-5A07-CEB9-4C4DCF7584FC}"/>
              </a:ext>
            </a:extLst>
          </p:cNvPr>
          <p:cNvSpPr txBox="1"/>
          <p:nvPr/>
        </p:nvSpPr>
        <p:spPr>
          <a:xfrm>
            <a:off x="2767149" y="6488588"/>
            <a:ext cx="6772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Source: U.S. Energy Information Agency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56DC6D2B-4F46-6E8C-2081-C3654C6E964F}"/>
              </a:ext>
            </a:extLst>
          </p:cNvPr>
          <p:cNvSpPr/>
          <p:nvPr/>
        </p:nvSpPr>
        <p:spPr>
          <a:xfrm>
            <a:off x="1422366" y="3320701"/>
            <a:ext cx="2101444" cy="1376125"/>
          </a:xfrm>
          <a:prstGeom prst="homePlate">
            <a:avLst/>
          </a:prstGeom>
          <a:solidFill>
            <a:srgbClr val="024F8D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    Power &amp; Light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7DCD8E3D-4328-D9DB-0F25-52757A980E25}"/>
              </a:ext>
            </a:extLst>
          </p:cNvPr>
          <p:cNvSpPr/>
          <p:nvPr/>
        </p:nvSpPr>
        <p:spPr>
          <a:xfrm>
            <a:off x="1422366" y="1861173"/>
            <a:ext cx="2101444" cy="1376125"/>
          </a:xfrm>
          <a:prstGeom prst="homePlate">
            <a:avLst/>
          </a:prstGeom>
          <a:solidFill>
            <a:srgbClr val="024F8D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    Heating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BEB22D-E472-CC08-98C5-805279F13E83}"/>
              </a:ext>
            </a:extLst>
          </p:cNvPr>
          <p:cNvSpPr/>
          <p:nvPr/>
        </p:nvSpPr>
        <p:spPr>
          <a:xfrm>
            <a:off x="5448082" y="1861173"/>
            <a:ext cx="2646135" cy="1370151"/>
          </a:xfrm>
          <a:prstGeom prst="rect">
            <a:avLst/>
          </a:prstGeom>
          <a:gradFill flip="none" rotWithShape="1">
            <a:gsLst>
              <a:gs pos="33000">
                <a:schemeClr val="tx1"/>
              </a:gs>
              <a:gs pos="93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9273D7-BE33-89D4-55F0-3435E705B824}"/>
              </a:ext>
            </a:extLst>
          </p:cNvPr>
          <p:cNvSpPr/>
          <p:nvPr/>
        </p:nvSpPr>
        <p:spPr>
          <a:xfrm>
            <a:off x="8544448" y="1867147"/>
            <a:ext cx="2236899" cy="1370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Renewable Electricity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RNG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Hydrogen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Ammonia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62A88-FBB9-4FA9-1CE5-F44E54D0CCBC}"/>
              </a:ext>
            </a:extLst>
          </p:cNvPr>
          <p:cNvSpPr txBox="1"/>
          <p:nvPr/>
        </p:nvSpPr>
        <p:spPr>
          <a:xfrm>
            <a:off x="1422365" y="1144702"/>
            <a:ext cx="870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   ENERGY                                                                             TRANSITION TO CLEAN ENERGY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099C60-6E3C-AEAC-6C36-84A0F6D6C34E}"/>
              </a:ext>
            </a:extLst>
          </p:cNvPr>
          <p:cNvSpPr/>
          <p:nvPr/>
        </p:nvSpPr>
        <p:spPr>
          <a:xfrm>
            <a:off x="8544448" y="3328939"/>
            <a:ext cx="2236899" cy="1370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Renewable Electricity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Biomass &amp; RNG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Nuclear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Hydrogen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Ammonia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684A1D-EBD6-60B7-D774-56BD3FCB0677}"/>
              </a:ext>
            </a:extLst>
          </p:cNvPr>
          <p:cNvSpPr/>
          <p:nvPr/>
        </p:nvSpPr>
        <p:spPr>
          <a:xfrm>
            <a:off x="8544448" y="4790731"/>
            <a:ext cx="2236899" cy="1370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Renewable Electricity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Biofuels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Hydrogen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600" b="1" dirty="0"/>
              <a:t>Ammonia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D2169F-6257-DFCB-9BF0-9195C3DE286F}"/>
              </a:ext>
            </a:extLst>
          </p:cNvPr>
          <p:cNvSpPr txBox="1"/>
          <p:nvPr/>
        </p:nvSpPr>
        <p:spPr>
          <a:xfrm>
            <a:off x="5501062" y="2082389"/>
            <a:ext cx="11661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NG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Electricity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Heating oil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Propane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FC6DAF-5917-EF42-97F0-9504EF6DA420}"/>
              </a:ext>
            </a:extLst>
          </p:cNvPr>
          <p:cNvSpPr txBox="1"/>
          <p:nvPr/>
        </p:nvSpPr>
        <p:spPr>
          <a:xfrm>
            <a:off x="6836358" y="2174421"/>
            <a:ext cx="12578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Renewable Electricity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RNG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B29CE3-6F85-2A8C-511A-109A0463B357}"/>
              </a:ext>
            </a:extLst>
          </p:cNvPr>
          <p:cNvSpPr/>
          <p:nvPr/>
        </p:nvSpPr>
        <p:spPr>
          <a:xfrm>
            <a:off x="5446744" y="3320701"/>
            <a:ext cx="2646135" cy="1370151"/>
          </a:xfrm>
          <a:prstGeom prst="rect">
            <a:avLst/>
          </a:prstGeom>
          <a:gradFill flip="none" rotWithShape="1">
            <a:gsLst>
              <a:gs pos="33000">
                <a:schemeClr val="tx1"/>
              </a:gs>
              <a:gs pos="93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846C69-2872-BCCA-4D47-8E0C97771160}"/>
              </a:ext>
            </a:extLst>
          </p:cNvPr>
          <p:cNvSpPr txBox="1"/>
          <p:nvPr/>
        </p:nvSpPr>
        <p:spPr>
          <a:xfrm>
            <a:off x="5486632" y="3642849"/>
            <a:ext cx="11805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NG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Coal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Nuclear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A8DA1E-3D68-87E9-AE28-A6529C36DDCE}"/>
              </a:ext>
            </a:extLst>
          </p:cNvPr>
          <p:cNvSpPr txBox="1"/>
          <p:nvPr/>
        </p:nvSpPr>
        <p:spPr>
          <a:xfrm>
            <a:off x="6844240" y="3535129"/>
            <a:ext cx="12420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Renewable Electricity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Biomass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RNG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6C11A4-CE46-8D91-1C36-C0B4F8A8AB48}"/>
              </a:ext>
            </a:extLst>
          </p:cNvPr>
          <p:cNvSpPr/>
          <p:nvPr/>
        </p:nvSpPr>
        <p:spPr>
          <a:xfrm>
            <a:off x="5446744" y="4793044"/>
            <a:ext cx="2646135" cy="1370151"/>
          </a:xfrm>
          <a:prstGeom prst="rect">
            <a:avLst/>
          </a:prstGeom>
          <a:gradFill flip="none" rotWithShape="1">
            <a:gsLst>
              <a:gs pos="33000">
                <a:schemeClr val="tx1"/>
              </a:gs>
              <a:gs pos="93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45000"/>
                  <a:lumOff val="55000"/>
                </a:schemeClr>
              </a:gs>
              <a:gs pos="99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C3E69-7F7B-2168-7FF2-29C8A89D49A4}"/>
              </a:ext>
            </a:extLst>
          </p:cNvPr>
          <p:cNvSpPr txBox="1"/>
          <p:nvPr/>
        </p:nvSpPr>
        <p:spPr>
          <a:xfrm>
            <a:off x="5496825" y="4883515"/>
            <a:ext cx="11601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Gasoline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Diesel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Bunker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Jet Fuel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Electricity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4A6D7D-6359-B356-DAC4-35A5D9B606E1}"/>
              </a:ext>
            </a:extLst>
          </p:cNvPr>
          <p:cNvSpPr txBox="1"/>
          <p:nvPr/>
        </p:nvSpPr>
        <p:spPr>
          <a:xfrm>
            <a:off x="6842312" y="5098955"/>
            <a:ext cx="1250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Biofuels</a:t>
            </a:r>
          </a:p>
          <a:p>
            <a:pPr marL="182875" indent="-182875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Renewable Electricity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D1DE3CB-94B0-0747-37C7-440A5AFE3B17}"/>
              </a:ext>
            </a:extLst>
          </p:cNvPr>
          <p:cNvSpPr txBox="1"/>
          <p:nvPr/>
        </p:nvSpPr>
        <p:spPr>
          <a:xfrm>
            <a:off x="5446742" y="1568170"/>
            <a:ext cx="264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000000"/>
                </a:solidFill>
              </a:rPr>
              <a:t>Today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AD2D98-CC39-8E57-3142-C01C741D2B85}"/>
              </a:ext>
            </a:extLst>
          </p:cNvPr>
          <p:cNvSpPr txBox="1"/>
          <p:nvPr/>
        </p:nvSpPr>
        <p:spPr>
          <a:xfrm>
            <a:off x="8544448" y="1559262"/>
            <a:ext cx="2236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000000"/>
                </a:solidFill>
              </a:rPr>
              <a:t>Tomorrow</a:t>
            </a:r>
          </a:p>
        </p:txBody>
      </p:sp>
    </p:spTree>
    <p:extLst>
      <p:ext uri="{BB962C8B-B14F-4D97-AF65-F5344CB8AC3E}">
        <p14:creationId xmlns:p14="http://schemas.microsoft.com/office/powerpoint/2010/main" val="110925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685BD1-2440-3BA3-9CF8-9424C4208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>
                <a:solidFill>
                  <a:srgbClr val="02508C"/>
                </a:solidFill>
                <a:latin typeface="Acumin Pro" panose="020B0504020202020204"/>
              </a:rPr>
              <a:t>Producing low carbon ammonia at El Dorado, AR</a:t>
            </a:r>
            <a:endParaRPr lang="en-US" sz="3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D4226-4D45-F21E-61B8-D734B71F97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88074B-14D7-4B67-69FF-9FA0E1242E8C}"/>
              </a:ext>
            </a:extLst>
          </p:cNvPr>
          <p:cNvGrpSpPr/>
          <p:nvPr/>
        </p:nvGrpSpPr>
        <p:grpSpPr>
          <a:xfrm>
            <a:off x="698961" y="1316575"/>
            <a:ext cx="6481991" cy="2390580"/>
            <a:chOff x="196740" y="1218609"/>
            <a:chExt cx="8439976" cy="3629653"/>
          </a:xfrm>
        </p:grpSpPr>
        <p:sp>
          <p:nvSpPr>
            <p:cNvPr id="6" name="Flowchart: Alternate Process 5">
              <a:extLst>
                <a:ext uri="{FF2B5EF4-FFF2-40B4-BE49-F238E27FC236}">
                  <a16:creationId xmlns:a16="http://schemas.microsoft.com/office/drawing/2014/main" id="{EB1720A3-EEEA-FE10-BF16-6C120C99C850}"/>
                </a:ext>
              </a:extLst>
            </p:cNvPr>
            <p:cNvSpPr/>
            <p:nvPr/>
          </p:nvSpPr>
          <p:spPr>
            <a:xfrm>
              <a:off x="1765426" y="2932392"/>
              <a:ext cx="1840185" cy="993215"/>
            </a:xfrm>
            <a:prstGeom prst="flowChartAlternateProcess">
              <a:avLst/>
            </a:prstGeom>
            <a:solidFill>
              <a:schemeClr val="bg1">
                <a:lumMod val="75000"/>
              </a:schemeClr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Steam Methane Reforming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B9D9E6B6-13D1-FECD-8DAB-2CCF9BA59A73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>
              <a:off x="1086365" y="3428999"/>
              <a:ext cx="679061" cy="1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2B1B320-2E8E-5C5A-719D-A599CA56AF83}"/>
                </a:ext>
              </a:extLst>
            </p:cNvPr>
            <p:cNvCxnSpPr>
              <a:cxnSpLocks/>
              <a:stCxn id="6" idx="3"/>
              <a:endCxn id="10" idx="1"/>
            </p:cNvCxnSpPr>
            <p:nvPr/>
          </p:nvCxnSpPr>
          <p:spPr>
            <a:xfrm>
              <a:off x="3605611" y="3429000"/>
              <a:ext cx="1190395" cy="0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F426BD-E568-B706-C3E9-D683F2315134}"/>
                </a:ext>
              </a:extLst>
            </p:cNvPr>
            <p:cNvCxnSpPr/>
            <p:nvPr/>
          </p:nvCxnSpPr>
          <p:spPr>
            <a:xfrm>
              <a:off x="1367073" y="2880359"/>
              <a:ext cx="0" cy="1097280"/>
            </a:xfrm>
            <a:prstGeom prst="line">
              <a:avLst/>
            </a:prstGeom>
            <a:ln w="2540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lowchart: Alternate Process 9">
              <a:extLst>
                <a:ext uri="{FF2B5EF4-FFF2-40B4-BE49-F238E27FC236}">
                  <a16:creationId xmlns:a16="http://schemas.microsoft.com/office/drawing/2014/main" id="{45D0F976-25DD-FF22-ADAC-D5220454F55F}"/>
                </a:ext>
              </a:extLst>
            </p:cNvPr>
            <p:cNvSpPr/>
            <p:nvPr/>
          </p:nvSpPr>
          <p:spPr>
            <a:xfrm>
              <a:off x="4796006" y="2932392"/>
              <a:ext cx="1484769" cy="993215"/>
            </a:xfrm>
            <a:prstGeom prst="flowChartAlternateProcess">
              <a:avLst/>
            </a:prstGeom>
            <a:solidFill>
              <a:schemeClr val="bg1">
                <a:lumMod val="75000"/>
              </a:schemeClr>
            </a:solidFill>
            <a:ln w="2540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Ammonia Synthesis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A74AB09-C862-477D-D4B2-EEEF5AA1AE3C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6280775" y="3429000"/>
              <a:ext cx="928026" cy="0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BA5D4A-C3A7-495E-3EE2-DA3954707DEE}"/>
                </a:ext>
              </a:extLst>
            </p:cNvPr>
            <p:cNvSpPr txBox="1"/>
            <p:nvPr/>
          </p:nvSpPr>
          <p:spPr>
            <a:xfrm>
              <a:off x="7208802" y="3053931"/>
              <a:ext cx="1250389" cy="1448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chemeClr val="bg2">
                      <a:lumMod val="10000"/>
                    </a:schemeClr>
                  </a:solidFill>
                </a:rPr>
                <a:t>Low-Carbon Ammonia</a:t>
              </a:r>
            </a:p>
            <a:p>
              <a:r>
                <a:rPr lang="en-US" sz="900" dirty="0">
                  <a:solidFill>
                    <a:schemeClr val="bg2">
                      <a:lumMod val="10000"/>
                    </a:schemeClr>
                  </a:solidFill>
                </a:rPr>
                <a:t>450kt annually</a:t>
              </a:r>
            </a:p>
            <a:p>
              <a:r>
                <a:rPr lang="en-US" sz="900" dirty="0">
                  <a:solidFill>
                    <a:schemeClr val="bg2">
                      <a:lumMod val="10000"/>
                    </a:schemeClr>
                  </a:solidFill>
                </a:rPr>
                <a:t>Carbon Intensity down from 2.2 to 0.9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717C4A3-BEA5-32B5-D629-F430731F74D6}"/>
                </a:ext>
              </a:extLst>
            </p:cNvPr>
            <p:cNvCxnSpPr>
              <a:cxnSpLocks/>
              <a:stCxn id="15" idx="0"/>
              <a:endCxn id="6" idx="2"/>
            </p:cNvCxnSpPr>
            <p:nvPr/>
          </p:nvCxnSpPr>
          <p:spPr>
            <a:xfrm flipV="1">
              <a:off x="2685518" y="3925607"/>
              <a:ext cx="0" cy="315163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lowchart: Alternate Process 13">
              <a:extLst>
                <a:ext uri="{FF2B5EF4-FFF2-40B4-BE49-F238E27FC236}">
                  <a16:creationId xmlns:a16="http://schemas.microsoft.com/office/drawing/2014/main" id="{D1BC6327-2F14-0FF2-7202-6F54683165EC}"/>
                </a:ext>
              </a:extLst>
            </p:cNvPr>
            <p:cNvSpPr/>
            <p:nvPr/>
          </p:nvSpPr>
          <p:spPr>
            <a:xfrm>
              <a:off x="2781205" y="1957268"/>
              <a:ext cx="994368" cy="615553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bg2">
                      <a:lumMod val="10000"/>
                    </a:schemeClr>
                  </a:solidFill>
                </a:rPr>
                <a:t>Process CO</a:t>
              </a:r>
              <a:r>
                <a:rPr lang="en-US" sz="1000" b="1" baseline="-25000" dirty="0">
                  <a:solidFill>
                    <a:schemeClr val="bg2">
                      <a:lumMod val="10000"/>
                    </a:schemeClr>
                  </a:solidFill>
                </a:rPr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A41680C-809A-1095-3808-8FBA4C5E219C}"/>
                </a:ext>
              </a:extLst>
            </p:cNvPr>
            <p:cNvSpPr txBox="1"/>
            <p:nvPr/>
          </p:nvSpPr>
          <p:spPr>
            <a:xfrm>
              <a:off x="2068079" y="4240769"/>
              <a:ext cx="1234877" cy="60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2">
                      <a:lumMod val="10000"/>
                    </a:schemeClr>
                  </a:solidFill>
                </a:rPr>
                <a:t>Nat Gas for heating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D2E4FD-FB21-2C3B-FB21-5AE0382C7A54}"/>
                </a:ext>
              </a:extLst>
            </p:cNvPr>
            <p:cNvSpPr txBox="1"/>
            <p:nvPr/>
          </p:nvSpPr>
          <p:spPr>
            <a:xfrm>
              <a:off x="3846570" y="2956348"/>
              <a:ext cx="486170" cy="934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</a:rPr>
                <a:t>H</a:t>
              </a:r>
              <a:r>
                <a:rPr lang="en-US" sz="1200" b="1" baseline="-25000" dirty="0">
                  <a:solidFill>
                    <a:schemeClr val="bg2">
                      <a:lumMod val="10000"/>
                    </a:schemeClr>
                  </a:solidFill>
                </a:rPr>
                <a:t>2</a:t>
              </a:r>
            </a:p>
            <a:p>
              <a:endParaRPr lang="en-US" sz="1000" b="1" dirty="0">
                <a:solidFill>
                  <a:schemeClr val="bg2">
                    <a:lumMod val="10000"/>
                  </a:schemeClr>
                </a:solidFill>
              </a:endParaRPr>
            </a:p>
            <a:p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</a:rPr>
                <a:t>N</a:t>
              </a:r>
              <a:r>
                <a:rPr lang="en-US" sz="1200" b="1" baseline="-25000" dirty="0">
                  <a:solidFill>
                    <a:schemeClr val="bg2">
                      <a:lumMod val="10000"/>
                    </a:schemeClr>
                  </a:solidFill>
                </a:rPr>
                <a:t>2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667D49C-D959-9AFE-A8F3-8D4A48477ED8}"/>
                </a:ext>
              </a:extLst>
            </p:cNvPr>
            <p:cNvCxnSpPr>
              <a:cxnSpLocks/>
              <a:endCxn id="14" idx="2"/>
            </p:cNvCxnSpPr>
            <p:nvPr/>
          </p:nvCxnSpPr>
          <p:spPr>
            <a:xfrm flipV="1">
              <a:off x="3277354" y="2572821"/>
              <a:ext cx="1035" cy="351448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E53313B-574B-D05F-C0AD-297D75E0E0AF}"/>
                </a:ext>
              </a:extLst>
            </p:cNvPr>
            <p:cNvCxnSpPr>
              <a:cxnSpLocks/>
              <a:stCxn id="14" idx="3"/>
              <a:endCxn id="19" idx="1"/>
            </p:cNvCxnSpPr>
            <p:nvPr/>
          </p:nvCxnSpPr>
          <p:spPr>
            <a:xfrm flipV="1">
              <a:off x="3775573" y="2265043"/>
              <a:ext cx="3222748" cy="2"/>
            </a:xfrm>
            <a:prstGeom prst="straightConnector1">
              <a:avLst/>
            </a:prstGeom>
            <a:ln w="25400">
              <a:solidFill>
                <a:schemeClr val="tx1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lowchart: Alternate Process 18">
              <a:extLst>
                <a:ext uri="{FF2B5EF4-FFF2-40B4-BE49-F238E27FC236}">
                  <a16:creationId xmlns:a16="http://schemas.microsoft.com/office/drawing/2014/main" id="{78378B7B-4C8E-33FA-D85C-6110A9D13AB8}"/>
                </a:ext>
              </a:extLst>
            </p:cNvPr>
            <p:cNvSpPr/>
            <p:nvPr/>
          </p:nvSpPr>
          <p:spPr>
            <a:xfrm>
              <a:off x="6998321" y="1957266"/>
              <a:ext cx="1638395" cy="615553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bg2">
                      <a:lumMod val="10000"/>
                    </a:schemeClr>
                  </a:solidFill>
                </a:rPr>
                <a:t>Permanent Sequestration</a:t>
              </a:r>
              <a:endParaRPr lang="en-US" sz="1000" b="1" baseline="-250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F2E5BD5-47A0-35D2-7DA7-050E0B3208DC}"/>
                </a:ext>
              </a:extLst>
            </p:cNvPr>
            <p:cNvCxnSpPr>
              <a:cxnSpLocks/>
              <a:endCxn id="21" idx="2"/>
            </p:cNvCxnSpPr>
            <p:nvPr/>
          </p:nvCxnSpPr>
          <p:spPr>
            <a:xfrm flipV="1">
              <a:off x="2179387" y="1834162"/>
              <a:ext cx="0" cy="1091462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owchart: Alternate Process 20">
              <a:extLst>
                <a:ext uri="{FF2B5EF4-FFF2-40B4-BE49-F238E27FC236}">
                  <a16:creationId xmlns:a16="http://schemas.microsoft.com/office/drawing/2014/main" id="{385E7699-52D7-7AB5-4D68-F4460826F30B}"/>
                </a:ext>
              </a:extLst>
            </p:cNvPr>
            <p:cNvSpPr/>
            <p:nvPr/>
          </p:nvSpPr>
          <p:spPr>
            <a:xfrm>
              <a:off x="1682203" y="1218609"/>
              <a:ext cx="994368" cy="615553"/>
            </a:xfrm>
            <a:prstGeom prst="flowChartAlternateProcess">
              <a:avLst/>
            </a:prstGeom>
            <a:solidFill>
              <a:schemeClr val="bg1"/>
            </a:solidFill>
            <a:ln w="254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bg2">
                      <a:lumMod val="10000"/>
                    </a:schemeClr>
                  </a:solidFill>
                </a:rPr>
                <a:t>Flue Gas CO</a:t>
              </a:r>
              <a:r>
                <a:rPr lang="en-US" sz="1000" b="1" baseline="-25000" dirty="0">
                  <a:solidFill>
                    <a:schemeClr val="bg2">
                      <a:lumMod val="10000"/>
                    </a:schemeClr>
                  </a:solidFill>
                </a:rPr>
                <a:t>2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498966-3EFA-C882-4B21-C8F75FD8A5D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239252" y="2754257"/>
              <a:ext cx="0" cy="274320"/>
            </a:xfrm>
            <a:prstGeom prst="line">
              <a:avLst/>
            </a:prstGeom>
            <a:ln w="2540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0261DD8-FAED-CDCB-3FD6-404D8AF8C20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233728" y="3832229"/>
              <a:ext cx="0" cy="274320"/>
            </a:xfrm>
            <a:prstGeom prst="line">
              <a:avLst/>
            </a:prstGeom>
            <a:ln w="25400">
              <a:solidFill>
                <a:schemeClr val="bg2">
                  <a:lumMod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0EDC42-52F5-E3F5-BA4D-E8796E2F6422}"/>
                </a:ext>
              </a:extLst>
            </p:cNvPr>
            <p:cNvSpPr txBox="1"/>
            <p:nvPr/>
          </p:nvSpPr>
          <p:spPr>
            <a:xfrm>
              <a:off x="196740" y="2670536"/>
              <a:ext cx="928025" cy="1542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</a:rPr>
                <a:t>Nat Gas</a:t>
              </a:r>
            </a:p>
            <a:p>
              <a:pPr algn="r"/>
              <a:endParaRPr lang="en-US" sz="1200" b="1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algn="r"/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</a:rPr>
                <a:t>Water</a:t>
              </a:r>
            </a:p>
            <a:p>
              <a:pPr algn="r"/>
              <a:endParaRPr lang="en-US" sz="1200" b="1" dirty="0">
                <a:solidFill>
                  <a:schemeClr val="bg2">
                    <a:lumMod val="10000"/>
                  </a:schemeClr>
                </a:solidFill>
              </a:endParaRPr>
            </a:p>
            <a:p>
              <a:pPr algn="r"/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</a:rPr>
                <a:t>Air</a:t>
              </a:r>
            </a:p>
          </p:txBody>
        </p:sp>
        <p:sp>
          <p:nvSpPr>
            <p:cNvPr id="25" name="Flowchart: Alternate Process 24">
              <a:extLst>
                <a:ext uri="{FF2B5EF4-FFF2-40B4-BE49-F238E27FC236}">
                  <a16:creationId xmlns:a16="http://schemas.microsoft.com/office/drawing/2014/main" id="{590CF2BA-07D8-51F7-C9A5-C1C10A9379A6}"/>
                </a:ext>
              </a:extLst>
            </p:cNvPr>
            <p:cNvSpPr/>
            <p:nvPr/>
          </p:nvSpPr>
          <p:spPr>
            <a:xfrm>
              <a:off x="4398387" y="1957267"/>
              <a:ext cx="994368" cy="615553"/>
            </a:xfrm>
            <a:prstGeom prst="flowChartAlternateProcess">
              <a:avLst/>
            </a:prstGeom>
            <a:solidFill>
              <a:schemeClr val="bg1"/>
            </a:solidFill>
            <a:ln w="25400"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bg2">
                      <a:lumMod val="10000"/>
                    </a:schemeClr>
                  </a:solidFill>
                </a:rPr>
                <a:t>Carbon Capture</a:t>
              </a:r>
              <a:endParaRPr lang="en-US" sz="1000" b="1" baseline="-250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886EA9-5AA4-4D91-ED30-C590EC325377}"/>
                </a:ext>
              </a:extLst>
            </p:cNvPr>
            <p:cNvSpPr txBox="1"/>
            <p:nvPr/>
          </p:nvSpPr>
          <p:spPr>
            <a:xfrm>
              <a:off x="5690689" y="1901741"/>
              <a:ext cx="1005365" cy="3738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080808"/>
                  </a:solidFill>
                </a:rPr>
                <a:t>Pipeline</a:t>
              </a:r>
            </a:p>
          </p:txBody>
        </p:sp>
      </p:grp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BDEE615B-157D-ABCF-CCA6-EEABE7D4DF62}"/>
              </a:ext>
            </a:extLst>
          </p:cNvPr>
          <p:cNvSpPr txBox="1">
            <a:spLocks/>
          </p:cNvSpPr>
          <p:nvPr/>
        </p:nvSpPr>
        <p:spPr>
          <a:xfrm>
            <a:off x="698961" y="3900351"/>
            <a:ext cx="7419802" cy="203706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BDD85E"/>
              </a:buClr>
              <a:buFont typeface="Wingdings" pitchFamily="2" charset="2"/>
              <a:buChar char="§"/>
              <a:defRPr sz="210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35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35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/>
              <a:t>Agreement with Lapis Energy to develop the CO</a:t>
            </a:r>
            <a:r>
              <a:rPr lang="en-US" sz="1500" baseline="-25000" dirty="0"/>
              <a:t>2</a:t>
            </a:r>
            <a:r>
              <a:rPr lang="en-US" sz="1500" dirty="0"/>
              <a:t> capture and sequestration (CCS) project</a:t>
            </a:r>
          </a:p>
          <a:p>
            <a:r>
              <a:rPr lang="en-US" sz="1500" dirty="0"/>
              <a:t>Project will receive 45Q tax credits of $85 per metric ton of CO2 sequestered for the first 12 years of operation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/>
              <a:t>Project operations expected to begin by mid 2025, subject to Class VI EPA permitting</a:t>
            </a:r>
          </a:p>
          <a:p>
            <a:r>
              <a:rPr lang="en-US" sz="1500" dirty="0"/>
              <a:t>Permanently sequestering &gt;450k metric tons of CO</a:t>
            </a:r>
            <a:r>
              <a:rPr lang="en-US" sz="1500" baseline="-25000" dirty="0"/>
              <a:t>2</a:t>
            </a:r>
            <a:r>
              <a:rPr lang="en-US" sz="1500" dirty="0"/>
              <a:t> in saline formations directly under the facility. The sequestered CO</a:t>
            </a:r>
            <a:r>
              <a:rPr lang="en-US" sz="1500" baseline="-25000" dirty="0"/>
              <a:t>2</a:t>
            </a:r>
            <a:r>
              <a:rPr lang="en-US" sz="1500" dirty="0"/>
              <a:t> will reduce the company’s scope 1 GHG emissions by ~25% from current levels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E012228-381E-FC67-4AFE-D0DAF59C9DBB}"/>
              </a:ext>
            </a:extLst>
          </p:cNvPr>
          <p:cNvGrpSpPr/>
          <p:nvPr/>
        </p:nvGrpSpPr>
        <p:grpSpPr>
          <a:xfrm>
            <a:off x="8302785" y="1564337"/>
            <a:ext cx="2986381" cy="3127940"/>
            <a:chOff x="7309313" y="3186805"/>
            <a:chExt cx="2986381" cy="3127940"/>
          </a:xfrm>
        </p:grpSpPr>
        <p:pic>
          <p:nvPicPr>
            <p:cNvPr id="28" name="Picture 27" descr="Diagram&#10;&#10;Description automatically generated">
              <a:extLst>
                <a:ext uri="{FF2B5EF4-FFF2-40B4-BE49-F238E27FC236}">
                  <a16:creationId xmlns:a16="http://schemas.microsoft.com/office/drawing/2014/main" id="{E1C30360-0A90-5234-E56D-AFFEEE8634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46" t="13183" r="16645" b="1"/>
            <a:stretch/>
          </p:blipFill>
          <p:spPr>
            <a:xfrm>
              <a:off x="7309313" y="4277685"/>
              <a:ext cx="2961724" cy="2037060"/>
            </a:xfrm>
            <a:prstGeom prst="rect">
              <a:avLst/>
            </a:prstGeom>
          </p:spPr>
        </p:pic>
        <p:pic>
          <p:nvPicPr>
            <p:cNvPr id="29" name="Picture 2" descr="Enabling the Energy Transition - Lapis Energy">
              <a:extLst>
                <a:ext uri="{FF2B5EF4-FFF2-40B4-BE49-F238E27FC236}">
                  <a16:creationId xmlns:a16="http://schemas.microsoft.com/office/drawing/2014/main" id="{C64A7377-C084-0148-7F4B-FF18BD5B70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1666" y="3186805"/>
              <a:ext cx="984028" cy="984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9" descr="Logo&#10;&#10;Description automatically generated">
              <a:extLst>
                <a:ext uri="{FF2B5EF4-FFF2-40B4-BE49-F238E27FC236}">
                  <a16:creationId xmlns:a16="http://schemas.microsoft.com/office/drawing/2014/main" id="{FF7DD51D-6C59-022C-0610-961555AAA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09315" y="3285929"/>
              <a:ext cx="1483067" cy="9161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4495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424" y="312785"/>
            <a:ext cx="10823151" cy="427455"/>
          </a:xfrm>
        </p:spPr>
        <p:txBody>
          <a:bodyPr>
            <a:normAutofit fontScale="90000"/>
          </a:bodyPr>
          <a:lstStyle/>
          <a:p>
            <a:r>
              <a:rPr lang="en-US" dirty="0"/>
              <a:t>Lapis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C7C6DB2-C081-4178-6B61-A299E5BCC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3" y="2133047"/>
            <a:ext cx="591796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17D20D6-29F0-3093-DD48-C809AFC09264}"/>
              </a:ext>
            </a:extLst>
          </p:cNvPr>
          <p:cNvSpPr txBox="1">
            <a:spLocks/>
          </p:cNvSpPr>
          <p:nvPr/>
        </p:nvSpPr>
        <p:spPr>
          <a:xfrm>
            <a:off x="6885992" y="1660849"/>
            <a:ext cx="4849728" cy="4488023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BDD85E"/>
              </a:buClr>
              <a:buFont typeface="Wingdings" pitchFamily="2" charset="2"/>
              <a:buChar char="§"/>
              <a:defRPr sz="210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35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BDD85E"/>
              </a:buClr>
              <a:buFont typeface="Wingdings" pitchFamily="2" charset="2"/>
              <a:buChar char="§"/>
              <a:defRPr sz="1350" b="0" i="0" kern="1200">
                <a:solidFill>
                  <a:schemeClr val="tx1"/>
                </a:solidFill>
                <a:latin typeface="Acumin Pro Medium" panose="020B05040202020202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Lapis value proposition</a:t>
            </a:r>
          </a:p>
          <a:p>
            <a:endParaRPr lang="en-US" sz="2000" dirty="0"/>
          </a:p>
          <a:p>
            <a:r>
              <a:rPr lang="en-US" sz="2000" dirty="0"/>
              <a:t>World class subsurface technical team</a:t>
            </a:r>
          </a:p>
          <a:p>
            <a:r>
              <a:rPr lang="en-US" sz="2000" dirty="0"/>
              <a:t>Entrepreneurial culture built from </a:t>
            </a:r>
            <a:r>
              <a:rPr lang="en-US" sz="2000" dirty="0" err="1"/>
              <a:t>Kosmos</a:t>
            </a:r>
            <a:r>
              <a:rPr lang="en-US" sz="2000" dirty="0"/>
              <a:t> Energy experience</a:t>
            </a:r>
          </a:p>
          <a:p>
            <a:r>
              <a:rPr lang="en-US" sz="2000" dirty="0"/>
              <a:t>100% capital commitment to FID</a:t>
            </a:r>
          </a:p>
          <a:p>
            <a:r>
              <a:rPr lang="en-US" sz="2000" dirty="0"/>
              <a:t>Expertise in CCS and energy transition</a:t>
            </a:r>
          </a:p>
          <a:p>
            <a:r>
              <a:rPr lang="en-US" sz="2000" dirty="0"/>
              <a:t>Proven capital large scale complex project delivery</a:t>
            </a:r>
          </a:p>
          <a:p>
            <a:r>
              <a:rPr lang="en-US" sz="2000" dirty="0"/>
              <a:t>Unburdened by fluctuations in oil price</a:t>
            </a:r>
          </a:p>
          <a:p>
            <a:r>
              <a:rPr lang="en-US" sz="2000" dirty="0"/>
              <a:t>Client focused decarbonization</a:t>
            </a:r>
          </a:p>
          <a:p>
            <a:r>
              <a:rPr lang="en-US" sz="2000" dirty="0"/>
              <a:t>Cresta financial sponsorship</a:t>
            </a:r>
          </a:p>
          <a:p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CD3CE7-CFB2-38FF-559F-ED94BD2F54B9}"/>
              </a:ext>
            </a:extLst>
          </p:cNvPr>
          <p:cNvSpPr txBox="1"/>
          <p:nvPr/>
        </p:nvSpPr>
        <p:spPr>
          <a:xfrm>
            <a:off x="1379375" y="1660849"/>
            <a:ext cx="3359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1" u="none" strike="noStrike" kern="0" cap="none" spc="0" normalizeH="0" baseline="0">
                <a:ln>
                  <a:noFill/>
                </a:ln>
                <a:solidFill>
                  <a:srgbClr val="1B1E8F"/>
                </a:solidFill>
                <a:effectLst/>
                <a:uLnTx/>
                <a:uFillTx/>
                <a:latin typeface="Trebuchet MS" panose="020B0703020202090204" pitchFamily="34" charset="0"/>
              </a:defRPr>
            </a:lvl1pPr>
          </a:lstStyle>
          <a:p>
            <a:r>
              <a:rPr lang="en-US" sz="2000" b="1" i="0" dirty="0">
                <a:solidFill>
                  <a:schemeClr val="tx1"/>
                </a:solidFill>
                <a:latin typeface="Acumin Pro Medium" panose="020B0504020202020204"/>
              </a:rPr>
              <a:t>Lapis US Lower 48 Activity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36CBF2-49D4-F053-FDA1-3F654CDCF641}"/>
              </a:ext>
            </a:extLst>
          </p:cNvPr>
          <p:cNvSpPr txBox="1"/>
          <p:nvPr/>
        </p:nvSpPr>
        <p:spPr>
          <a:xfrm>
            <a:off x="232430" y="722447"/>
            <a:ext cx="767992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1" u="none" strike="noStrike" kern="0" cap="none" spc="0" normalizeH="0" baseline="0">
                <a:ln>
                  <a:noFill/>
                </a:ln>
                <a:solidFill>
                  <a:srgbClr val="1B1E8F"/>
                </a:solidFill>
                <a:effectLst/>
                <a:uLnTx/>
                <a:uFillTx/>
                <a:latin typeface="Trebuchet MS" panose="020B0703020202090204" pitchFamily="34" charset="0"/>
              </a:defRPr>
            </a:lvl1pPr>
          </a:lstStyle>
          <a:p>
            <a:pPr marL="457200" marR="0" indent="0" algn="l">
              <a:lnSpc>
                <a:spcPts val="16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strike="noStrike" spc="0" dirty="0">
                <a:solidFill>
                  <a:srgbClr val="EDB200"/>
                </a:solidFill>
                <a:latin typeface="+mj-lt"/>
              </a:rPr>
              <a:t>Our purpose is enabling industrial decarbonization through CCS</a:t>
            </a:r>
          </a:p>
        </p:txBody>
      </p:sp>
    </p:spTree>
    <p:extLst>
      <p:ext uri="{BB962C8B-B14F-4D97-AF65-F5344CB8AC3E}">
        <p14:creationId xmlns:p14="http://schemas.microsoft.com/office/powerpoint/2010/main" val="118595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How will CO</a:t>
            </a:r>
            <a:r>
              <a:rPr lang="en-US" sz="3000" baseline="-25000" dirty="0"/>
              <a:t>2</a:t>
            </a:r>
            <a:r>
              <a:rPr lang="en-US" sz="3000" dirty="0"/>
              <a:t> be captured and stored at El Dorado?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5ABB308-18A7-9CF3-D238-78B2AB8B7B94}"/>
              </a:ext>
            </a:extLst>
          </p:cNvPr>
          <p:cNvGrpSpPr/>
          <p:nvPr/>
        </p:nvGrpSpPr>
        <p:grpSpPr>
          <a:xfrm>
            <a:off x="614473" y="975462"/>
            <a:ext cx="4257451" cy="5356165"/>
            <a:chOff x="325224" y="950027"/>
            <a:chExt cx="4257451" cy="535616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DA466E-49B5-E5AF-9DAF-22C2E3935281}"/>
                </a:ext>
              </a:extLst>
            </p:cNvPr>
            <p:cNvSpPr/>
            <p:nvPr/>
          </p:nvSpPr>
          <p:spPr>
            <a:xfrm>
              <a:off x="978429" y="5655285"/>
              <a:ext cx="2214328" cy="101684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3E0DDE-399F-14F9-5443-4EE6F394AE37}"/>
                </a:ext>
              </a:extLst>
            </p:cNvPr>
            <p:cNvSpPr/>
            <p:nvPr/>
          </p:nvSpPr>
          <p:spPr>
            <a:xfrm>
              <a:off x="979091" y="3786679"/>
              <a:ext cx="2214328" cy="101684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2B7EA4-202B-64E9-2683-507B67C88516}"/>
                </a:ext>
              </a:extLst>
            </p:cNvPr>
            <p:cNvSpPr/>
            <p:nvPr/>
          </p:nvSpPr>
          <p:spPr>
            <a:xfrm>
              <a:off x="987181" y="3578350"/>
              <a:ext cx="2214328" cy="101684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BFB1C9-51CE-C5E3-223F-F674BBBB94EF}"/>
                </a:ext>
              </a:extLst>
            </p:cNvPr>
            <p:cNvSpPr/>
            <p:nvPr/>
          </p:nvSpPr>
          <p:spPr>
            <a:xfrm>
              <a:off x="980649" y="4274995"/>
              <a:ext cx="2214328" cy="454420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77FCFC-BF5E-0FF1-A0A7-ED814CF077AF}"/>
                </a:ext>
              </a:extLst>
            </p:cNvPr>
            <p:cNvSpPr/>
            <p:nvPr/>
          </p:nvSpPr>
          <p:spPr>
            <a:xfrm>
              <a:off x="980649" y="3210316"/>
              <a:ext cx="2220956" cy="324832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D1B6E9-BD98-883C-7CC0-28F3D9182F87}"/>
                </a:ext>
              </a:extLst>
            </p:cNvPr>
            <p:cNvSpPr/>
            <p:nvPr/>
          </p:nvSpPr>
          <p:spPr>
            <a:xfrm>
              <a:off x="987181" y="1530401"/>
              <a:ext cx="2221464" cy="220091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F2BAC5-4D61-DE85-C3C9-F7B67E40852A}"/>
                </a:ext>
              </a:extLst>
            </p:cNvPr>
            <p:cNvSpPr/>
            <p:nvPr/>
          </p:nvSpPr>
          <p:spPr>
            <a:xfrm>
              <a:off x="980648" y="2039421"/>
              <a:ext cx="2221464" cy="816519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5527316-7C97-D0E2-3895-B1604EF24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5400000">
              <a:off x="-827080" y="2995861"/>
              <a:ext cx="4913227" cy="1578427"/>
            </a:xfrm>
            <a:prstGeom prst="rect">
              <a:avLst/>
            </a:prstGeom>
          </p:spPr>
        </p:pic>
        <p:sp>
          <p:nvSpPr>
            <p:cNvPr id="16" name="TextBox 53">
              <a:extLst>
                <a:ext uri="{FF2B5EF4-FFF2-40B4-BE49-F238E27FC236}">
                  <a16:creationId xmlns:a16="http://schemas.microsoft.com/office/drawing/2014/main" id="{190E6386-6B1F-7EDE-3A6F-A71804C1B6AB}"/>
                </a:ext>
              </a:extLst>
            </p:cNvPr>
            <p:cNvSpPr txBox="1"/>
            <p:nvPr/>
          </p:nvSpPr>
          <p:spPr>
            <a:xfrm>
              <a:off x="1944321" y="6025188"/>
              <a:ext cx="8258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100" b="1" kern="0" dirty="0">
                  <a:solidFill>
                    <a:srgbClr val="1524C0"/>
                  </a:solidFill>
                </a:rPr>
                <a:t>Smackover</a:t>
              </a:r>
            </a:p>
          </p:txBody>
        </p:sp>
        <p:sp>
          <p:nvSpPr>
            <p:cNvPr id="17" name="TextBox 54">
              <a:extLst>
                <a:ext uri="{FF2B5EF4-FFF2-40B4-BE49-F238E27FC236}">
                  <a16:creationId xmlns:a16="http://schemas.microsoft.com/office/drawing/2014/main" id="{390981F9-0E6A-CAEC-20A7-EC29BC053077}"/>
                </a:ext>
              </a:extLst>
            </p:cNvPr>
            <p:cNvSpPr txBox="1"/>
            <p:nvPr/>
          </p:nvSpPr>
          <p:spPr>
            <a:xfrm>
              <a:off x="2024978" y="5614703"/>
              <a:ext cx="57740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900" b="1" kern="0">
                  <a:solidFill>
                    <a:schemeClr val="bg1">
                      <a:lumMod val="65000"/>
                    </a:schemeClr>
                  </a:solidFill>
                </a:rPr>
                <a:t>Buckner</a:t>
              </a:r>
            </a:p>
          </p:txBody>
        </p:sp>
        <p:sp>
          <p:nvSpPr>
            <p:cNvPr id="18" name="TextBox 55">
              <a:extLst>
                <a:ext uri="{FF2B5EF4-FFF2-40B4-BE49-F238E27FC236}">
                  <a16:creationId xmlns:a16="http://schemas.microsoft.com/office/drawing/2014/main" id="{F28959AB-BF02-0BB5-27C0-40B6D1A6BAFB}"/>
                </a:ext>
              </a:extLst>
            </p:cNvPr>
            <p:cNvSpPr txBox="1"/>
            <p:nvPr/>
          </p:nvSpPr>
          <p:spPr>
            <a:xfrm>
              <a:off x="1927374" y="5027773"/>
              <a:ext cx="8627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100" b="1" kern="0" dirty="0">
                  <a:solidFill>
                    <a:srgbClr val="1524C0"/>
                  </a:solidFill>
                </a:rPr>
                <a:t>Cotton Valley</a:t>
              </a:r>
            </a:p>
          </p:txBody>
        </p:sp>
        <p:sp>
          <p:nvSpPr>
            <p:cNvPr id="19" name="TextBox 56">
              <a:extLst>
                <a:ext uri="{FF2B5EF4-FFF2-40B4-BE49-F238E27FC236}">
                  <a16:creationId xmlns:a16="http://schemas.microsoft.com/office/drawing/2014/main" id="{31215773-F908-7C27-D010-B506F1A72621}"/>
                </a:ext>
              </a:extLst>
            </p:cNvPr>
            <p:cNvSpPr txBox="1"/>
            <p:nvPr/>
          </p:nvSpPr>
          <p:spPr>
            <a:xfrm>
              <a:off x="1912374" y="3908953"/>
              <a:ext cx="1087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100" b="1" kern="0" dirty="0">
                  <a:solidFill>
                    <a:srgbClr val="1524C0"/>
                  </a:solidFill>
                </a:rPr>
                <a:t>Hosston</a:t>
              </a:r>
            </a:p>
            <a:p>
              <a:pPr lvl="0" algn="ctr">
                <a:defRPr/>
              </a:pPr>
              <a:r>
                <a:rPr lang="en-US" sz="700" kern="0" dirty="0">
                  <a:solidFill>
                    <a:srgbClr val="1524C0"/>
                  </a:solidFill>
                </a:rPr>
                <a:t>Travis(Peak)</a:t>
              </a:r>
            </a:p>
          </p:txBody>
        </p:sp>
        <p:sp>
          <p:nvSpPr>
            <p:cNvPr id="20" name="TextBox 57">
              <a:extLst>
                <a:ext uri="{FF2B5EF4-FFF2-40B4-BE49-F238E27FC236}">
                  <a16:creationId xmlns:a16="http://schemas.microsoft.com/office/drawing/2014/main" id="{4261C075-0132-468B-B360-0B0FE6041B30}"/>
                </a:ext>
              </a:extLst>
            </p:cNvPr>
            <p:cNvSpPr txBox="1"/>
            <p:nvPr/>
          </p:nvSpPr>
          <p:spPr>
            <a:xfrm>
              <a:off x="2024982" y="5790065"/>
              <a:ext cx="57259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800" b="1" kern="0">
                  <a:solidFill>
                    <a:srgbClr val="1524C0"/>
                  </a:solidFill>
                </a:rPr>
                <a:t>Reynolds</a:t>
              </a:r>
            </a:p>
          </p:txBody>
        </p:sp>
        <p:sp>
          <p:nvSpPr>
            <p:cNvPr id="21" name="TextBox 58">
              <a:extLst>
                <a:ext uri="{FF2B5EF4-FFF2-40B4-BE49-F238E27FC236}">
                  <a16:creationId xmlns:a16="http://schemas.microsoft.com/office/drawing/2014/main" id="{CEAD5754-C60E-502C-9152-2F5D4D546B73}"/>
                </a:ext>
              </a:extLst>
            </p:cNvPr>
            <p:cNvSpPr txBox="1"/>
            <p:nvPr/>
          </p:nvSpPr>
          <p:spPr>
            <a:xfrm>
              <a:off x="1861584" y="2225188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Midway</a:t>
              </a:r>
              <a:endParaRPr lang="en-US" sz="300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22" name="TextBox 59">
              <a:extLst>
                <a:ext uri="{FF2B5EF4-FFF2-40B4-BE49-F238E27FC236}">
                  <a16:creationId xmlns:a16="http://schemas.microsoft.com/office/drawing/2014/main" id="{54241A47-AC76-1D4D-FE8D-02B2EA0E3349}"/>
                </a:ext>
              </a:extLst>
            </p:cNvPr>
            <p:cNvSpPr txBox="1"/>
            <p:nvPr/>
          </p:nvSpPr>
          <p:spPr>
            <a:xfrm>
              <a:off x="1841574" y="1841521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Wilcox</a:t>
              </a:r>
              <a:endParaRPr lang="en-US" sz="300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23" name="TextBox 60">
              <a:extLst>
                <a:ext uri="{FF2B5EF4-FFF2-40B4-BE49-F238E27FC236}">
                  <a16:creationId xmlns:a16="http://schemas.microsoft.com/office/drawing/2014/main" id="{3E1BC647-C58E-A75D-19E4-9E1209D0008E}"/>
                </a:ext>
              </a:extLst>
            </p:cNvPr>
            <p:cNvSpPr txBox="1"/>
            <p:nvPr/>
          </p:nvSpPr>
          <p:spPr>
            <a:xfrm>
              <a:off x="1848998" y="3541240"/>
              <a:ext cx="1087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900" b="1" kern="0">
                  <a:solidFill>
                    <a:srgbClr val="1524C0"/>
                  </a:solidFill>
                </a:rPr>
                <a:t>Woodbine</a:t>
              </a:r>
            </a:p>
            <a:p>
              <a:pPr algn="ctr">
                <a:defRPr/>
              </a:pPr>
              <a:r>
                <a:rPr lang="en-US" sz="500" kern="0">
                  <a:solidFill>
                    <a:srgbClr val="1524C0"/>
                  </a:solidFill>
                </a:rPr>
                <a:t>(Tuscaloosa)</a:t>
              </a:r>
              <a:endParaRPr lang="en-US" sz="133" kern="0">
                <a:solidFill>
                  <a:srgbClr val="1524C0"/>
                </a:solidFill>
              </a:endParaRPr>
            </a:p>
          </p:txBody>
        </p:sp>
        <p:sp>
          <p:nvSpPr>
            <p:cNvPr id="24" name="TextBox 61">
              <a:extLst>
                <a:ext uri="{FF2B5EF4-FFF2-40B4-BE49-F238E27FC236}">
                  <a16:creationId xmlns:a16="http://schemas.microsoft.com/office/drawing/2014/main" id="{69EB1293-62EC-3029-7949-5C2192E7728F}"/>
                </a:ext>
              </a:extLst>
            </p:cNvPr>
            <p:cNvSpPr txBox="1"/>
            <p:nvPr/>
          </p:nvSpPr>
          <p:spPr>
            <a:xfrm>
              <a:off x="1856641" y="3276111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Eagleford</a:t>
              </a:r>
              <a:endParaRPr lang="en-US" sz="133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25" name="TextBox 62">
              <a:extLst>
                <a:ext uri="{FF2B5EF4-FFF2-40B4-BE49-F238E27FC236}">
                  <a16:creationId xmlns:a16="http://schemas.microsoft.com/office/drawing/2014/main" id="{7AE122F6-35CF-D91F-51D9-94FFFE65FECD}"/>
                </a:ext>
              </a:extLst>
            </p:cNvPr>
            <p:cNvSpPr txBox="1"/>
            <p:nvPr/>
          </p:nvSpPr>
          <p:spPr>
            <a:xfrm>
              <a:off x="1839793" y="3041757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Tokio</a:t>
              </a:r>
              <a:endParaRPr lang="en-US" sz="133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26" name="TextBox 63">
              <a:extLst>
                <a:ext uri="{FF2B5EF4-FFF2-40B4-BE49-F238E27FC236}">
                  <a16:creationId xmlns:a16="http://schemas.microsoft.com/office/drawing/2014/main" id="{0ABEEF1E-02D5-367A-95CA-03B5FA8C801D}"/>
                </a:ext>
              </a:extLst>
            </p:cNvPr>
            <p:cNvSpPr txBox="1"/>
            <p:nvPr/>
          </p:nvSpPr>
          <p:spPr>
            <a:xfrm>
              <a:off x="1852213" y="2801573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Nacatoch</a:t>
              </a:r>
              <a:endParaRPr lang="en-US" sz="133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27" name="TextBox 64">
              <a:extLst>
                <a:ext uri="{FF2B5EF4-FFF2-40B4-BE49-F238E27FC236}">
                  <a16:creationId xmlns:a16="http://schemas.microsoft.com/office/drawing/2014/main" id="{6B783CA2-5A0A-C4ED-1713-A8286A7104D6}"/>
                </a:ext>
              </a:extLst>
            </p:cNvPr>
            <p:cNvSpPr txBox="1"/>
            <p:nvPr/>
          </p:nvSpPr>
          <p:spPr>
            <a:xfrm>
              <a:off x="1846002" y="2923309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Taylor</a:t>
              </a:r>
              <a:endParaRPr lang="en-US" sz="133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28" name="TextBox 65">
              <a:extLst>
                <a:ext uri="{FF2B5EF4-FFF2-40B4-BE49-F238E27FC236}">
                  <a16:creationId xmlns:a16="http://schemas.microsoft.com/office/drawing/2014/main" id="{FA0DCC7C-09F1-E36A-A44E-055061F8977B}"/>
                </a:ext>
              </a:extLst>
            </p:cNvPr>
            <p:cNvSpPr txBox="1"/>
            <p:nvPr/>
          </p:nvSpPr>
          <p:spPr>
            <a:xfrm>
              <a:off x="1848998" y="2569655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Arkadelphia</a:t>
              </a:r>
            </a:p>
          </p:txBody>
        </p:sp>
        <p:sp>
          <p:nvSpPr>
            <p:cNvPr id="29" name="TextBox 66">
              <a:extLst>
                <a:ext uri="{FF2B5EF4-FFF2-40B4-BE49-F238E27FC236}">
                  <a16:creationId xmlns:a16="http://schemas.microsoft.com/office/drawing/2014/main" id="{147EFCA3-21DF-EAB3-AFAE-E1C122E855BD}"/>
                </a:ext>
              </a:extLst>
            </p:cNvPr>
            <p:cNvSpPr txBox="1"/>
            <p:nvPr/>
          </p:nvSpPr>
          <p:spPr>
            <a:xfrm>
              <a:off x="1861584" y="1564164"/>
              <a:ext cx="1087157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700" b="1" kern="0">
                  <a:solidFill>
                    <a:prstClr val="white">
                      <a:lumMod val="65000"/>
                    </a:prstClr>
                  </a:solidFill>
                </a:rPr>
                <a:t>Cane River</a:t>
              </a:r>
              <a:endParaRPr lang="en-US" sz="300" kern="0">
                <a:solidFill>
                  <a:prstClr val="white">
                    <a:lumMod val="65000"/>
                  </a:prstClr>
                </a:solidFill>
              </a:endParaRPr>
            </a:p>
          </p:txBody>
        </p:sp>
        <p:sp>
          <p:nvSpPr>
            <p:cNvPr id="30" name="TextBox 67">
              <a:extLst>
                <a:ext uri="{FF2B5EF4-FFF2-40B4-BE49-F238E27FC236}">
                  <a16:creationId xmlns:a16="http://schemas.microsoft.com/office/drawing/2014/main" id="{C313446C-61D0-2168-7B63-9A1FC5403D63}"/>
                </a:ext>
              </a:extLst>
            </p:cNvPr>
            <p:cNvSpPr txBox="1"/>
            <p:nvPr/>
          </p:nvSpPr>
          <p:spPr>
            <a:xfrm>
              <a:off x="2273783" y="1316271"/>
              <a:ext cx="230889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900" b="1" kern="0" dirty="0">
                  <a:solidFill>
                    <a:srgbClr val="1524C0"/>
                  </a:solidFill>
                </a:rPr>
                <a:t>Sparta Aquifer (El Dorado Drinking Water)</a:t>
              </a:r>
              <a:endParaRPr lang="en-US" sz="500" kern="0" dirty="0">
                <a:solidFill>
                  <a:srgbClr val="1524C0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B638D59-AE9D-49D5-5AB8-E1FABEBF5662}"/>
                </a:ext>
              </a:extLst>
            </p:cNvPr>
            <p:cNvCxnSpPr>
              <a:cxnSpLocks/>
            </p:cNvCxnSpPr>
            <p:nvPr/>
          </p:nvCxnSpPr>
          <p:spPr>
            <a:xfrm>
              <a:off x="779387" y="1088377"/>
              <a:ext cx="1372097" cy="0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dash"/>
              <a:miter lim="800000"/>
            </a:ln>
            <a:effectLst/>
          </p:spPr>
        </p:cxnSp>
        <p:sp>
          <p:nvSpPr>
            <p:cNvPr id="32" name="TextBox 69">
              <a:extLst>
                <a:ext uri="{FF2B5EF4-FFF2-40B4-BE49-F238E27FC236}">
                  <a16:creationId xmlns:a16="http://schemas.microsoft.com/office/drawing/2014/main" id="{6D46BB5A-339C-49DD-F6B7-52B4404783B8}"/>
                </a:ext>
              </a:extLst>
            </p:cNvPr>
            <p:cNvSpPr txBox="1"/>
            <p:nvPr/>
          </p:nvSpPr>
          <p:spPr>
            <a:xfrm>
              <a:off x="2108893" y="950027"/>
              <a:ext cx="5709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000" b="1" i="1" kern="0" dirty="0">
                  <a:solidFill>
                    <a:srgbClr val="1524C0"/>
                  </a:solidFill>
                </a:rPr>
                <a:t>surface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795278AA-DE9B-36A6-8DB2-9ADD97F367E1}"/>
                </a:ext>
              </a:extLst>
            </p:cNvPr>
            <p:cNvCxnSpPr/>
            <p:nvPr/>
          </p:nvCxnSpPr>
          <p:spPr>
            <a:xfrm>
              <a:off x="2024977" y="2840196"/>
              <a:ext cx="0" cy="360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E0ACE22-3682-1AE8-4EB9-E3C8C6C1F442}"/>
                </a:ext>
              </a:extLst>
            </p:cNvPr>
            <p:cNvCxnSpPr>
              <a:cxnSpLocks/>
            </p:cNvCxnSpPr>
            <p:nvPr/>
          </p:nvCxnSpPr>
          <p:spPr>
            <a:xfrm>
              <a:off x="2027345" y="3199729"/>
              <a:ext cx="0" cy="70044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1F360B4-BA71-DEE0-676C-1042A0A8F203}"/>
                </a:ext>
              </a:extLst>
            </p:cNvPr>
            <p:cNvCxnSpPr>
              <a:cxnSpLocks/>
            </p:cNvCxnSpPr>
            <p:nvPr/>
          </p:nvCxnSpPr>
          <p:spPr>
            <a:xfrm>
              <a:off x="2024977" y="3900170"/>
              <a:ext cx="0" cy="83168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C85C259-9439-CA0D-0D57-F5DCE696A2D2}"/>
                </a:ext>
              </a:extLst>
            </p:cNvPr>
            <p:cNvCxnSpPr>
              <a:cxnSpLocks/>
            </p:cNvCxnSpPr>
            <p:nvPr/>
          </p:nvCxnSpPr>
          <p:spPr>
            <a:xfrm>
              <a:off x="2034187" y="4741223"/>
              <a:ext cx="0" cy="92399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EA669F7-2A8B-F551-E410-897D202C3299}"/>
                </a:ext>
              </a:extLst>
            </p:cNvPr>
            <p:cNvCxnSpPr/>
            <p:nvPr/>
          </p:nvCxnSpPr>
          <p:spPr>
            <a:xfrm>
              <a:off x="1066620" y="2497247"/>
              <a:ext cx="1200151" cy="0"/>
            </a:xfrm>
            <a:prstGeom prst="line">
              <a:avLst/>
            </a:prstGeom>
            <a:noFill/>
            <a:ln w="6350" cap="flat" cmpd="sng" algn="ctr">
              <a:solidFill>
                <a:srgbClr val="0070C0">
                  <a:alpha val="16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E73E258-DEC2-BF3E-A2D6-A8A5297F3B42}"/>
                </a:ext>
              </a:extLst>
            </p:cNvPr>
            <p:cNvCxnSpPr/>
            <p:nvPr/>
          </p:nvCxnSpPr>
          <p:spPr>
            <a:xfrm>
              <a:off x="1054860" y="2039419"/>
              <a:ext cx="1200151" cy="0"/>
            </a:xfrm>
            <a:prstGeom prst="line">
              <a:avLst/>
            </a:prstGeom>
            <a:noFill/>
            <a:ln w="6350" cap="flat" cmpd="sng" algn="ctr">
              <a:solidFill>
                <a:srgbClr val="0070C0">
                  <a:alpha val="16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3CE128E-D05E-E084-ED28-2FB21363E478}"/>
                </a:ext>
              </a:extLst>
            </p:cNvPr>
            <p:cNvCxnSpPr>
              <a:cxnSpLocks/>
            </p:cNvCxnSpPr>
            <p:nvPr/>
          </p:nvCxnSpPr>
          <p:spPr>
            <a:xfrm>
              <a:off x="2024977" y="2497247"/>
              <a:ext cx="0" cy="3429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3575087-DA6C-EBD8-FC6E-2D92E9072756}"/>
                </a:ext>
              </a:extLst>
            </p:cNvPr>
            <p:cNvCxnSpPr>
              <a:cxnSpLocks/>
            </p:cNvCxnSpPr>
            <p:nvPr/>
          </p:nvCxnSpPr>
          <p:spPr>
            <a:xfrm>
              <a:off x="2030836" y="2039421"/>
              <a:ext cx="0" cy="452187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9C37282-8923-9F89-3C99-2E60F09927A4}"/>
                </a:ext>
              </a:extLst>
            </p:cNvPr>
            <p:cNvCxnSpPr>
              <a:cxnSpLocks/>
            </p:cNvCxnSpPr>
            <p:nvPr/>
          </p:nvCxnSpPr>
          <p:spPr>
            <a:xfrm>
              <a:off x="2033695" y="1539637"/>
              <a:ext cx="0" cy="50534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headEnd type="stealth" w="sm" len="sm"/>
              <a:tailEnd type="stealth" w="sm" len="sm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F2C4D4B-8C02-D890-4E72-29998C7839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1077" y="3453767"/>
              <a:ext cx="2227568" cy="761"/>
            </a:xfrm>
            <a:prstGeom prst="line">
              <a:avLst/>
            </a:prstGeom>
            <a:noFill/>
            <a:ln w="22225" cap="flat" cmpd="sng" algn="ctr">
              <a:solidFill>
                <a:srgbClr val="FF0000"/>
              </a:solidFill>
              <a:prstDash val="sysDash"/>
              <a:miter lim="800000"/>
            </a:ln>
            <a:effectLst/>
          </p:spPr>
        </p:cxnSp>
        <p:sp>
          <p:nvSpPr>
            <p:cNvPr id="43" name="TextBox 83">
              <a:extLst>
                <a:ext uri="{FF2B5EF4-FFF2-40B4-BE49-F238E27FC236}">
                  <a16:creationId xmlns:a16="http://schemas.microsoft.com/office/drawing/2014/main" id="{16697C77-255E-C5EA-9E7A-BB617D3C07B2}"/>
                </a:ext>
              </a:extLst>
            </p:cNvPr>
            <p:cNvSpPr txBox="1"/>
            <p:nvPr/>
          </p:nvSpPr>
          <p:spPr>
            <a:xfrm>
              <a:off x="3178808" y="3317617"/>
              <a:ext cx="13802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srgbClr val="FF0000"/>
                  </a:solidFill>
                  <a:latin typeface="kirvy"/>
                </a:rPr>
                <a:t>critical depth for C0</a:t>
              </a:r>
              <a:r>
                <a:rPr lang="en-US" sz="1100" b="1" baseline="-25000" dirty="0">
                  <a:solidFill>
                    <a:srgbClr val="FF0000"/>
                  </a:solidFill>
                  <a:latin typeface="kirvy"/>
                </a:rPr>
                <a:t>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9C1380A-DA89-1DD7-C5C6-3A42E5751162}"/>
                </a:ext>
              </a:extLst>
            </p:cNvPr>
            <p:cNvCxnSpPr/>
            <p:nvPr/>
          </p:nvCxnSpPr>
          <p:spPr>
            <a:xfrm>
              <a:off x="849495" y="2040560"/>
              <a:ext cx="2352619" cy="0"/>
            </a:xfrm>
            <a:prstGeom prst="line">
              <a:avLst/>
            </a:prstGeom>
            <a:ln>
              <a:solidFill>
                <a:srgbClr val="1524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F4ABE80-6E52-D838-5C39-4AFDD486C283}"/>
                </a:ext>
              </a:extLst>
            </p:cNvPr>
            <p:cNvCxnSpPr/>
            <p:nvPr/>
          </p:nvCxnSpPr>
          <p:spPr>
            <a:xfrm>
              <a:off x="876929" y="2840191"/>
              <a:ext cx="2352619" cy="0"/>
            </a:xfrm>
            <a:prstGeom prst="line">
              <a:avLst/>
            </a:prstGeom>
            <a:ln>
              <a:solidFill>
                <a:srgbClr val="1524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132">
              <a:extLst>
                <a:ext uri="{FF2B5EF4-FFF2-40B4-BE49-F238E27FC236}">
                  <a16:creationId xmlns:a16="http://schemas.microsoft.com/office/drawing/2014/main" id="{31A394DF-A52D-0350-E230-6E304A11A02C}"/>
                </a:ext>
              </a:extLst>
            </p:cNvPr>
            <p:cNvSpPr txBox="1"/>
            <p:nvPr/>
          </p:nvSpPr>
          <p:spPr>
            <a:xfrm>
              <a:off x="3137631" y="2263355"/>
              <a:ext cx="4475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/>
                <a:t>Seal</a:t>
              </a:r>
            </a:p>
          </p:txBody>
        </p:sp>
        <p:sp>
          <p:nvSpPr>
            <p:cNvPr id="47" name="TextBox 133">
              <a:extLst>
                <a:ext uri="{FF2B5EF4-FFF2-40B4-BE49-F238E27FC236}">
                  <a16:creationId xmlns:a16="http://schemas.microsoft.com/office/drawing/2014/main" id="{C70B9559-604A-C036-3A81-F9F07C585E05}"/>
                </a:ext>
              </a:extLst>
            </p:cNvPr>
            <p:cNvSpPr txBox="1"/>
            <p:nvPr/>
          </p:nvSpPr>
          <p:spPr>
            <a:xfrm>
              <a:off x="3147355" y="1501945"/>
              <a:ext cx="4475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/>
                <a:t>Seal</a:t>
              </a:r>
            </a:p>
          </p:txBody>
        </p:sp>
        <p:sp>
          <p:nvSpPr>
            <p:cNvPr id="48" name="TextBox 134">
              <a:extLst>
                <a:ext uri="{FF2B5EF4-FFF2-40B4-BE49-F238E27FC236}">
                  <a16:creationId xmlns:a16="http://schemas.microsoft.com/office/drawing/2014/main" id="{5AF15157-C668-DF1C-157E-8BC628851190}"/>
                </a:ext>
              </a:extLst>
            </p:cNvPr>
            <p:cNvSpPr txBox="1"/>
            <p:nvPr/>
          </p:nvSpPr>
          <p:spPr>
            <a:xfrm>
              <a:off x="3145967" y="3171276"/>
              <a:ext cx="4475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/>
                <a:t>Seal</a:t>
              </a:r>
            </a:p>
          </p:txBody>
        </p:sp>
        <p:sp>
          <p:nvSpPr>
            <p:cNvPr id="49" name="TextBox 135">
              <a:extLst>
                <a:ext uri="{FF2B5EF4-FFF2-40B4-BE49-F238E27FC236}">
                  <a16:creationId xmlns:a16="http://schemas.microsoft.com/office/drawing/2014/main" id="{1DDFE3AD-48EE-5FF0-8122-055F593AE299}"/>
                </a:ext>
              </a:extLst>
            </p:cNvPr>
            <p:cNvSpPr txBox="1"/>
            <p:nvPr/>
          </p:nvSpPr>
          <p:spPr>
            <a:xfrm>
              <a:off x="3163949" y="4373353"/>
              <a:ext cx="4475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/>
                <a:t>Seal</a:t>
              </a:r>
            </a:p>
          </p:txBody>
        </p:sp>
        <p:sp>
          <p:nvSpPr>
            <p:cNvPr id="50" name="TextBox 136">
              <a:extLst>
                <a:ext uri="{FF2B5EF4-FFF2-40B4-BE49-F238E27FC236}">
                  <a16:creationId xmlns:a16="http://schemas.microsoft.com/office/drawing/2014/main" id="{D3B5A0B1-9139-4FB0-D669-7661BB84C2A7}"/>
                </a:ext>
              </a:extLst>
            </p:cNvPr>
            <p:cNvSpPr txBox="1"/>
            <p:nvPr/>
          </p:nvSpPr>
          <p:spPr>
            <a:xfrm>
              <a:off x="3168753" y="5576456"/>
              <a:ext cx="4475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/>
                <a:t>Seal</a:t>
              </a:r>
            </a:p>
          </p:txBody>
        </p:sp>
        <p:sp>
          <p:nvSpPr>
            <p:cNvPr id="51" name="TextBox 11">
              <a:extLst>
                <a:ext uri="{FF2B5EF4-FFF2-40B4-BE49-F238E27FC236}">
                  <a16:creationId xmlns:a16="http://schemas.microsoft.com/office/drawing/2014/main" id="{578C1C66-A36C-EBAA-62D3-40738CDCFEB0}"/>
                </a:ext>
              </a:extLst>
            </p:cNvPr>
            <p:cNvSpPr txBox="1"/>
            <p:nvPr/>
          </p:nvSpPr>
          <p:spPr>
            <a:xfrm>
              <a:off x="325224" y="3075706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3,000 ft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7E82CDC-FB8C-DADB-3171-B60A8D804F68}"/>
                </a:ext>
              </a:extLst>
            </p:cNvPr>
            <p:cNvSpPr/>
            <p:nvPr/>
          </p:nvSpPr>
          <p:spPr>
            <a:xfrm>
              <a:off x="2955430" y="5053903"/>
              <a:ext cx="295924" cy="27414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53" name="TextBox 87">
              <a:extLst>
                <a:ext uri="{FF2B5EF4-FFF2-40B4-BE49-F238E27FC236}">
                  <a16:creationId xmlns:a16="http://schemas.microsoft.com/office/drawing/2014/main" id="{A275A533-FFB7-D755-C805-54631F815830}"/>
                </a:ext>
              </a:extLst>
            </p:cNvPr>
            <p:cNvSpPr txBox="1"/>
            <p:nvPr/>
          </p:nvSpPr>
          <p:spPr>
            <a:xfrm>
              <a:off x="3222763" y="5091979"/>
              <a:ext cx="1205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000" b="1" i="1" kern="0" dirty="0">
                  <a:solidFill>
                    <a:srgbClr val="000000"/>
                  </a:solidFill>
                </a:rPr>
                <a:t>CO</a:t>
              </a:r>
              <a:r>
                <a:rPr lang="en-US" sz="1000" b="1" i="1" kern="0" baseline="-25000" dirty="0">
                  <a:solidFill>
                    <a:srgbClr val="000000"/>
                  </a:solidFill>
                </a:rPr>
                <a:t>2</a:t>
              </a:r>
              <a:r>
                <a:rPr lang="en-US" sz="1000" b="1" i="1" kern="0" dirty="0">
                  <a:solidFill>
                    <a:srgbClr val="000000"/>
                  </a:solidFill>
                </a:rPr>
                <a:t> Injection Zones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CBED203-E875-171C-33BF-33E007C9866A}"/>
                </a:ext>
              </a:extLst>
            </p:cNvPr>
            <p:cNvSpPr/>
            <p:nvPr/>
          </p:nvSpPr>
          <p:spPr>
            <a:xfrm>
              <a:off x="2953065" y="3927929"/>
              <a:ext cx="295924" cy="27414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55" name="TextBox 87">
              <a:extLst>
                <a:ext uri="{FF2B5EF4-FFF2-40B4-BE49-F238E27FC236}">
                  <a16:creationId xmlns:a16="http://schemas.microsoft.com/office/drawing/2014/main" id="{71F0FB0C-51E0-20DA-595D-90CD19A765E5}"/>
                </a:ext>
              </a:extLst>
            </p:cNvPr>
            <p:cNvSpPr txBox="1"/>
            <p:nvPr/>
          </p:nvSpPr>
          <p:spPr>
            <a:xfrm>
              <a:off x="3210567" y="3958823"/>
              <a:ext cx="115448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000" b="1" i="1" kern="0" dirty="0">
                  <a:solidFill>
                    <a:srgbClr val="000000"/>
                  </a:solidFill>
                </a:rPr>
                <a:t>CO</a:t>
              </a:r>
              <a:r>
                <a:rPr lang="en-US" sz="1000" b="1" i="1" kern="0" baseline="-25000" dirty="0">
                  <a:solidFill>
                    <a:srgbClr val="000000"/>
                  </a:solidFill>
                </a:rPr>
                <a:t>2</a:t>
              </a:r>
              <a:r>
                <a:rPr lang="en-US" sz="1000" b="1" i="1" kern="0" dirty="0">
                  <a:solidFill>
                    <a:srgbClr val="000000"/>
                  </a:solidFill>
                </a:rPr>
                <a:t> Injection Zone</a:t>
              </a:r>
            </a:p>
          </p:txBody>
        </p:sp>
        <p:sp>
          <p:nvSpPr>
            <p:cNvPr id="56" name="TextBox 11">
              <a:extLst>
                <a:ext uri="{FF2B5EF4-FFF2-40B4-BE49-F238E27FC236}">
                  <a16:creationId xmlns:a16="http://schemas.microsoft.com/office/drawing/2014/main" id="{AFB88C55-C59D-F0E1-61A3-B2FF95B4D613}"/>
                </a:ext>
              </a:extLst>
            </p:cNvPr>
            <p:cNvSpPr txBox="1"/>
            <p:nvPr/>
          </p:nvSpPr>
          <p:spPr>
            <a:xfrm>
              <a:off x="350472" y="3818146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4,000 ft</a:t>
              </a:r>
            </a:p>
          </p:txBody>
        </p:sp>
        <p:sp>
          <p:nvSpPr>
            <p:cNvPr id="57" name="TextBox 11">
              <a:extLst>
                <a:ext uri="{FF2B5EF4-FFF2-40B4-BE49-F238E27FC236}">
                  <a16:creationId xmlns:a16="http://schemas.microsoft.com/office/drawing/2014/main" id="{BCA290AB-C02D-2669-3F2D-7BB5BE61F33B}"/>
                </a:ext>
              </a:extLst>
            </p:cNvPr>
            <p:cNvSpPr txBox="1"/>
            <p:nvPr/>
          </p:nvSpPr>
          <p:spPr>
            <a:xfrm>
              <a:off x="348028" y="4578207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5,000 ft</a:t>
              </a:r>
            </a:p>
          </p:txBody>
        </p:sp>
        <p:sp>
          <p:nvSpPr>
            <p:cNvPr id="58" name="TextBox 11">
              <a:extLst>
                <a:ext uri="{FF2B5EF4-FFF2-40B4-BE49-F238E27FC236}">
                  <a16:creationId xmlns:a16="http://schemas.microsoft.com/office/drawing/2014/main" id="{416951D3-2127-5DE2-14CF-F1C1EFE704F4}"/>
                </a:ext>
              </a:extLst>
            </p:cNvPr>
            <p:cNvSpPr txBox="1"/>
            <p:nvPr/>
          </p:nvSpPr>
          <p:spPr>
            <a:xfrm>
              <a:off x="338291" y="5327852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6,000 ft</a:t>
              </a:r>
            </a:p>
          </p:txBody>
        </p:sp>
        <p:sp>
          <p:nvSpPr>
            <p:cNvPr id="59" name="TextBox 11">
              <a:extLst>
                <a:ext uri="{FF2B5EF4-FFF2-40B4-BE49-F238E27FC236}">
                  <a16:creationId xmlns:a16="http://schemas.microsoft.com/office/drawing/2014/main" id="{EEA61A52-45C7-F08F-EE02-709894C17696}"/>
                </a:ext>
              </a:extLst>
            </p:cNvPr>
            <p:cNvSpPr txBox="1"/>
            <p:nvPr/>
          </p:nvSpPr>
          <p:spPr>
            <a:xfrm>
              <a:off x="341720" y="6044582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7,000 ft</a:t>
              </a:r>
            </a:p>
          </p:txBody>
        </p:sp>
        <p:sp>
          <p:nvSpPr>
            <p:cNvPr id="60" name="TextBox 11">
              <a:extLst>
                <a:ext uri="{FF2B5EF4-FFF2-40B4-BE49-F238E27FC236}">
                  <a16:creationId xmlns:a16="http://schemas.microsoft.com/office/drawing/2014/main" id="{3B12597B-18C1-8767-5095-9A4BE200A30B}"/>
                </a:ext>
              </a:extLst>
            </p:cNvPr>
            <p:cNvSpPr txBox="1"/>
            <p:nvPr/>
          </p:nvSpPr>
          <p:spPr>
            <a:xfrm>
              <a:off x="349680" y="2296171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2,000 ft</a:t>
              </a:r>
            </a:p>
          </p:txBody>
        </p:sp>
        <p:sp>
          <p:nvSpPr>
            <p:cNvPr id="61" name="TextBox 11">
              <a:extLst>
                <a:ext uri="{FF2B5EF4-FFF2-40B4-BE49-F238E27FC236}">
                  <a16:creationId xmlns:a16="http://schemas.microsoft.com/office/drawing/2014/main" id="{CE1F9E60-6A90-11EF-1103-D7DEC7BFDD12}"/>
                </a:ext>
              </a:extLst>
            </p:cNvPr>
            <p:cNvSpPr txBox="1"/>
            <p:nvPr/>
          </p:nvSpPr>
          <p:spPr>
            <a:xfrm>
              <a:off x="341720" y="1569690"/>
              <a:ext cx="63671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>
                  <a:solidFill>
                    <a:srgbClr val="1524C0"/>
                  </a:solidFill>
                </a:rPr>
                <a:t>1,000 ft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9D691D1-8D11-2717-9814-82862DF62044}"/>
                </a:ext>
              </a:extLst>
            </p:cNvPr>
            <p:cNvSpPr/>
            <p:nvPr/>
          </p:nvSpPr>
          <p:spPr>
            <a:xfrm>
              <a:off x="2947975" y="4741161"/>
              <a:ext cx="295924" cy="27414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D1A82870-9D11-E320-85E8-8D12FB8065F8}"/>
                </a:ext>
              </a:extLst>
            </p:cNvPr>
            <p:cNvSpPr/>
            <p:nvPr/>
          </p:nvSpPr>
          <p:spPr>
            <a:xfrm>
              <a:off x="2947975" y="5369391"/>
              <a:ext cx="295924" cy="27414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2356808-BBE7-9266-44AF-45AA377F6C1C}"/>
              </a:ext>
            </a:extLst>
          </p:cNvPr>
          <p:cNvGrpSpPr/>
          <p:nvPr/>
        </p:nvGrpSpPr>
        <p:grpSpPr>
          <a:xfrm>
            <a:off x="4929139" y="3364713"/>
            <a:ext cx="3337776" cy="3260020"/>
            <a:chOff x="4606983" y="1569864"/>
            <a:chExt cx="4705458" cy="4484749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134CD4AD-4C10-4F31-7CB7-00EFE84D5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06983" y="1569864"/>
              <a:ext cx="4657572" cy="4484749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3AC8362-D81B-BB89-C8F1-0CB94E0C5258}"/>
                </a:ext>
              </a:extLst>
            </p:cNvPr>
            <p:cNvSpPr txBox="1"/>
            <p:nvPr/>
          </p:nvSpPr>
          <p:spPr>
            <a:xfrm>
              <a:off x="6209628" y="4080017"/>
              <a:ext cx="5189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9CB0ED7-59E0-BF93-038C-8D24115E9306}"/>
                </a:ext>
              </a:extLst>
            </p:cNvPr>
            <p:cNvSpPr txBox="1"/>
            <p:nvPr/>
          </p:nvSpPr>
          <p:spPr>
            <a:xfrm>
              <a:off x="6676286" y="3218843"/>
              <a:ext cx="5189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97EC160-AD88-07BE-FDC2-4723D7DA1551}"/>
                </a:ext>
              </a:extLst>
            </p:cNvPr>
            <p:cNvSpPr txBox="1"/>
            <p:nvPr/>
          </p:nvSpPr>
          <p:spPr>
            <a:xfrm>
              <a:off x="6220570" y="4348316"/>
              <a:ext cx="5189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o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4AD6164-CACD-1417-5527-77EC6FB79C5B}"/>
                </a:ext>
              </a:extLst>
            </p:cNvPr>
            <p:cNvSpPr/>
            <p:nvPr/>
          </p:nvSpPr>
          <p:spPr>
            <a:xfrm>
              <a:off x="6539346" y="4381609"/>
              <a:ext cx="812800" cy="365884"/>
            </a:xfrm>
            <a:custGeom>
              <a:avLst/>
              <a:gdLst>
                <a:gd name="connsiteX0" fmla="*/ 0 w 812800"/>
                <a:gd name="connsiteY0" fmla="*/ 98030 h 365884"/>
                <a:gd name="connsiteX1" fmla="*/ 277091 w 812800"/>
                <a:gd name="connsiteY1" fmla="*/ 14902 h 365884"/>
                <a:gd name="connsiteX2" fmla="*/ 812800 w 812800"/>
                <a:gd name="connsiteY2" fmla="*/ 365884 h 365884"/>
                <a:gd name="connsiteX3" fmla="*/ 812800 w 812800"/>
                <a:gd name="connsiteY3" fmla="*/ 365884 h 365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800" h="365884">
                  <a:moveTo>
                    <a:pt x="0" y="98030"/>
                  </a:moveTo>
                  <a:cubicBezTo>
                    <a:pt x="70812" y="34145"/>
                    <a:pt x="141624" y="-29740"/>
                    <a:pt x="277091" y="14902"/>
                  </a:cubicBezTo>
                  <a:cubicBezTo>
                    <a:pt x="412558" y="59544"/>
                    <a:pt x="812800" y="365884"/>
                    <a:pt x="812800" y="365884"/>
                  </a:cubicBezTo>
                  <a:lnTo>
                    <a:pt x="812800" y="365884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EDDE878-7CB8-6E46-FEB7-210118E42497}"/>
                </a:ext>
              </a:extLst>
            </p:cNvPr>
            <p:cNvSpPr txBox="1"/>
            <p:nvPr/>
          </p:nvSpPr>
          <p:spPr>
            <a:xfrm>
              <a:off x="7650781" y="4179819"/>
              <a:ext cx="14751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Injection well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BA5C976-5762-7DC8-D920-7549C98B685A}"/>
                </a:ext>
              </a:extLst>
            </p:cNvPr>
            <p:cNvSpPr txBox="1"/>
            <p:nvPr/>
          </p:nvSpPr>
          <p:spPr>
            <a:xfrm>
              <a:off x="7837257" y="3112388"/>
              <a:ext cx="14751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Monitoring well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323F647-5599-D626-AA92-133CC013DF18}"/>
                </a:ext>
              </a:extLst>
            </p:cNvPr>
            <p:cNvSpPr/>
            <p:nvPr/>
          </p:nvSpPr>
          <p:spPr>
            <a:xfrm>
              <a:off x="6982691" y="3241965"/>
              <a:ext cx="895927" cy="238097"/>
            </a:xfrm>
            <a:custGeom>
              <a:avLst/>
              <a:gdLst>
                <a:gd name="connsiteX0" fmla="*/ 0 w 895927"/>
                <a:gd name="connsiteY0" fmla="*/ 157019 h 238097"/>
                <a:gd name="connsiteX1" fmla="*/ 471054 w 895927"/>
                <a:gd name="connsiteY1" fmla="*/ 230910 h 238097"/>
                <a:gd name="connsiteX2" fmla="*/ 895927 w 895927"/>
                <a:gd name="connsiteY2" fmla="*/ 0 h 23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927" h="238097">
                  <a:moveTo>
                    <a:pt x="0" y="157019"/>
                  </a:moveTo>
                  <a:cubicBezTo>
                    <a:pt x="160866" y="207049"/>
                    <a:pt x="321733" y="257080"/>
                    <a:pt x="471054" y="230910"/>
                  </a:cubicBezTo>
                  <a:cubicBezTo>
                    <a:pt x="620375" y="204740"/>
                    <a:pt x="758151" y="102370"/>
                    <a:pt x="895927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2D8033-2313-F06C-C1B5-DA031CD1BCDD}"/>
                </a:ext>
              </a:extLst>
            </p:cNvPr>
            <p:cNvSpPr/>
            <p:nvPr/>
          </p:nvSpPr>
          <p:spPr>
            <a:xfrm>
              <a:off x="6539345" y="4146271"/>
              <a:ext cx="1173019" cy="130167"/>
            </a:xfrm>
            <a:custGeom>
              <a:avLst/>
              <a:gdLst>
                <a:gd name="connsiteX0" fmla="*/ 0 w 1173019"/>
                <a:gd name="connsiteY0" fmla="*/ 83985 h 130167"/>
                <a:gd name="connsiteX1" fmla="*/ 665019 w 1173019"/>
                <a:gd name="connsiteY1" fmla="*/ 858 h 130167"/>
                <a:gd name="connsiteX2" fmla="*/ 1173019 w 1173019"/>
                <a:gd name="connsiteY2" fmla="*/ 130167 h 130167"/>
                <a:gd name="connsiteX3" fmla="*/ 1173019 w 1173019"/>
                <a:gd name="connsiteY3" fmla="*/ 130167 h 13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019" h="130167">
                  <a:moveTo>
                    <a:pt x="0" y="83985"/>
                  </a:moveTo>
                  <a:cubicBezTo>
                    <a:pt x="234758" y="38573"/>
                    <a:pt x="469516" y="-6839"/>
                    <a:pt x="665019" y="858"/>
                  </a:cubicBezTo>
                  <a:cubicBezTo>
                    <a:pt x="860522" y="8555"/>
                    <a:pt x="1173019" y="130167"/>
                    <a:pt x="1173019" y="130167"/>
                  </a:cubicBezTo>
                  <a:lnTo>
                    <a:pt x="1173019" y="130167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64A51AF-D0EF-5BAA-51E0-878BE2EEE08D}"/>
                </a:ext>
              </a:extLst>
            </p:cNvPr>
            <p:cNvSpPr txBox="1"/>
            <p:nvPr/>
          </p:nvSpPr>
          <p:spPr>
            <a:xfrm>
              <a:off x="7305024" y="4663608"/>
              <a:ext cx="14751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Monitoring well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6C9D1E3-0B6C-CB57-F6A4-E06FFE28D6DE}"/>
                </a:ext>
              </a:extLst>
            </p:cNvPr>
            <p:cNvSpPr txBox="1"/>
            <p:nvPr/>
          </p:nvSpPr>
          <p:spPr>
            <a:xfrm>
              <a:off x="6303397" y="4113095"/>
              <a:ext cx="5189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o</a:t>
              </a:r>
            </a:p>
          </p:txBody>
        </p:sp>
      </p:grpSp>
      <p:pic>
        <p:nvPicPr>
          <p:cNvPr id="88" name="Picture 87" descr="Diagram&#10;&#10;Description automatically generated">
            <a:extLst>
              <a:ext uri="{FF2B5EF4-FFF2-40B4-BE49-F238E27FC236}">
                <a16:creationId xmlns:a16="http://schemas.microsoft.com/office/drawing/2014/main" id="{035F1947-6F48-7ED6-8C83-8F07E39EAE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64" t="15536" r="6119" b="8527"/>
          <a:stretch/>
        </p:blipFill>
        <p:spPr>
          <a:xfrm>
            <a:off x="4953486" y="1203393"/>
            <a:ext cx="3219115" cy="2123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9" name="Content Placeholder 1">
            <a:extLst>
              <a:ext uri="{FF2B5EF4-FFF2-40B4-BE49-F238E27FC236}">
                <a16:creationId xmlns:a16="http://schemas.microsoft.com/office/drawing/2014/main" id="{4CEC619B-A4ED-8658-A2A9-7BE1F226E2DF}"/>
              </a:ext>
            </a:extLst>
          </p:cNvPr>
          <p:cNvSpPr txBox="1">
            <a:spLocks/>
          </p:cNvSpPr>
          <p:nvPr/>
        </p:nvSpPr>
        <p:spPr>
          <a:xfrm>
            <a:off x="8264501" y="1203393"/>
            <a:ext cx="3604038" cy="54213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/>
            <a:r>
              <a:rPr lang="en-US" sz="1600" dirty="0">
                <a:latin typeface="+mn-lt"/>
              </a:rPr>
              <a:t>The reservoirs holding the CO</a:t>
            </a:r>
            <a:r>
              <a:rPr lang="en-US" sz="1600" baseline="-25000" dirty="0">
                <a:latin typeface="+mn-lt"/>
              </a:rPr>
              <a:t>2</a:t>
            </a:r>
            <a:r>
              <a:rPr lang="en-US" sz="1600" dirty="0">
                <a:latin typeface="+mn-lt"/>
              </a:rPr>
              <a:t> are approximately 3500-6500 ft below the surface and 3000 ft below the area drinking water supply. </a:t>
            </a:r>
          </a:p>
          <a:p>
            <a:pPr marL="365760"/>
            <a:r>
              <a:rPr lang="en-US" sz="1600" dirty="0">
                <a:latin typeface="+mn-lt"/>
              </a:rPr>
              <a:t>A 1000 ft thick, impermeable layer of shale separates the injection zone and the area drinking water and prevents any upward migration of CO</a:t>
            </a:r>
            <a:r>
              <a:rPr lang="en-US" sz="1600" baseline="-25000" dirty="0">
                <a:latin typeface="+mn-lt"/>
              </a:rPr>
              <a:t>2</a:t>
            </a:r>
          </a:p>
          <a:p>
            <a:pPr marL="365760"/>
            <a:r>
              <a:rPr lang="en-US" sz="1600" dirty="0">
                <a:latin typeface="+mn-lt"/>
              </a:rPr>
              <a:t>A stringent set of safety requirements will need to be satisfied before the U.S. Environmental Protection Agency (EPA) will give permission to start CO</a:t>
            </a:r>
            <a:r>
              <a:rPr lang="en-US" sz="1600" baseline="-25000" dirty="0">
                <a:latin typeface="+mn-lt"/>
              </a:rPr>
              <a:t>2</a:t>
            </a:r>
            <a:r>
              <a:rPr lang="en-US" sz="1600" dirty="0">
                <a:latin typeface="+mn-lt"/>
              </a:rPr>
              <a:t> injection. </a:t>
            </a:r>
          </a:p>
          <a:p>
            <a:pPr marL="365760"/>
            <a:r>
              <a:rPr lang="en-US" sz="1600" dirty="0">
                <a:latin typeface="+mn-lt"/>
              </a:rPr>
              <a:t>CO</a:t>
            </a:r>
            <a:r>
              <a:rPr lang="en-US" sz="1600" baseline="-25000" dirty="0">
                <a:latin typeface="+mn-lt"/>
              </a:rPr>
              <a:t>2</a:t>
            </a:r>
            <a:r>
              <a:rPr lang="en-US" sz="1600" dirty="0">
                <a:latin typeface="+mn-lt"/>
              </a:rPr>
              <a:t> injection pressures will be very carefully monitored by monitoring wells installed to further ensure integrity</a:t>
            </a:r>
          </a:p>
          <a:p>
            <a:pPr marL="365760"/>
            <a:r>
              <a:rPr lang="en-US" sz="1600" dirty="0">
                <a:solidFill>
                  <a:schemeClr val="tx2"/>
                </a:solidFill>
                <a:latin typeface="+mn-lt"/>
              </a:rPr>
              <a:t>Increasing the number of possible injection zones will reduce the plume size significantly, and thus the need for private pore space rights.</a:t>
            </a:r>
          </a:p>
          <a:p>
            <a:pPr marL="137160" indent="0">
              <a:buNone/>
            </a:pP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910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521" y="144827"/>
            <a:ext cx="10823151" cy="543851"/>
          </a:xfrm>
        </p:spPr>
        <p:txBody>
          <a:bodyPr>
            <a:noAutofit/>
          </a:bodyPr>
          <a:lstStyle/>
          <a:p>
            <a:r>
              <a:rPr lang="en-US" sz="2700" dirty="0"/>
              <a:t>Seismicity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A7CF0E-363C-B327-5DF1-6D4E02FFFF1C}"/>
              </a:ext>
            </a:extLst>
          </p:cNvPr>
          <p:cNvSpPr txBox="1"/>
          <p:nvPr/>
        </p:nvSpPr>
        <p:spPr>
          <a:xfrm>
            <a:off x="3897383" y="1394747"/>
            <a:ext cx="1962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>
                <a:solidFill>
                  <a:srgbClr val="00B050"/>
                </a:solidFill>
              </a:rPr>
              <a:t>seismic line 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828B94-24CA-C7E0-DC2A-D54709DA63AC}"/>
              </a:ext>
            </a:extLst>
          </p:cNvPr>
          <p:cNvSpPr txBox="1"/>
          <p:nvPr/>
        </p:nvSpPr>
        <p:spPr>
          <a:xfrm>
            <a:off x="6760213" y="1394747"/>
            <a:ext cx="1992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>
                <a:solidFill>
                  <a:srgbClr val="C00000"/>
                </a:solidFill>
              </a:rPr>
              <a:t>seismic line 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41CD36-1DA1-E6CB-A5AC-30355D9D7342}"/>
              </a:ext>
            </a:extLst>
          </p:cNvPr>
          <p:cNvSpPr txBox="1"/>
          <p:nvPr/>
        </p:nvSpPr>
        <p:spPr>
          <a:xfrm>
            <a:off x="3711428" y="5118510"/>
            <a:ext cx="5227713" cy="26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rgbClr val="FF0000"/>
                </a:solidFill>
              </a:rPr>
              <a:t>No copies or screen captures allowed of this slide for copyright reasons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E3FB00-E092-BF99-6BCA-1999A0B07DE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99" y="3860039"/>
            <a:ext cx="3218281" cy="2175671"/>
          </a:xfrm>
          <a:prstGeom prst="rect">
            <a:avLst/>
          </a:prstGeom>
        </p:spPr>
      </p:pic>
      <p:pic>
        <p:nvPicPr>
          <p:cNvPr id="9" name="Picture 8" descr="Diagram, map&#10;&#10;Description automatically generated">
            <a:extLst>
              <a:ext uri="{FF2B5EF4-FFF2-40B4-BE49-F238E27FC236}">
                <a16:creationId xmlns:a16="http://schemas.microsoft.com/office/drawing/2014/main" id="{2E20056E-4D18-597B-03BA-CCFE88C51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999" y="1374877"/>
            <a:ext cx="3154273" cy="22465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AEE7AE-9C95-2631-B9C3-78BD52FA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5285" y="1652863"/>
            <a:ext cx="2862314" cy="33001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F092BC-3398-FD30-39AE-211EC65BA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3280" y="1638257"/>
            <a:ext cx="2926599" cy="34347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DC5C03-73FF-58CB-5F80-049203C2843F}"/>
              </a:ext>
            </a:extLst>
          </p:cNvPr>
          <p:cNvSpPr txBox="1"/>
          <p:nvPr/>
        </p:nvSpPr>
        <p:spPr>
          <a:xfrm>
            <a:off x="9939992" y="1410135"/>
            <a:ext cx="1178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/>
              <a:t>2D Seismic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70D5FF-6ADF-B4E9-532D-0ED94F55578B}"/>
              </a:ext>
            </a:extLst>
          </p:cNvPr>
          <p:cNvSpPr txBox="1"/>
          <p:nvPr/>
        </p:nvSpPr>
        <p:spPr>
          <a:xfrm>
            <a:off x="9163975" y="4514528"/>
            <a:ext cx="2730563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Purchased 2D seismic grid to constrain structural model and demonstrate lack of faulting</a:t>
            </a:r>
          </a:p>
          <a:p>
            <a:endParaRPr lang="en-US" sz="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/>
              <a:t>PSTM re-processing to increase imaging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795FAD1-088A-525F-C0E2-CB446DAAB4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9839" y="1681278"/>
            <a:ext cx="2064267" cy="2769999"/>
          </a:xfrm>
          <a:prstGeom prst="rect">
            <a:avLst/>
          </a:prstGeom>
        </p:spPr>
      </p:pic>
      <p:sp>
        <p:nvSpPr>
          <p:cNvPr id="15" name="Title 2">
            <a:extLst>
              <a:ext uri="{FF2B5EF4-FFF2-40B4-BE49-F238E27FC236}">
                <a16:creationId xmlns:a16="http://schemas.microsoft.com/office/drawing/2014/main" id="{6407AD58-A86F-686F-2A80-78BA5C2E91A9}"/>
              </a:ext>
            </a:extLst>
          </p:cNvPr>
          <p:cNvSpPr txBox="1">
            <a:spLocks/>
          </p:cNvSpPr>
          <p:nvPr/>
        </p:nvSpPr>
        <p:spPr>
          <a:xfrm>
            <a:off x="696521" y="663842"/>
            <a:ext cx="10823151" cy="3552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6857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Acumin Pro" panose="020B0504020202020204" pitchFamily="34" charset="77"/>
                <a:ea typeface="+mj-ea"/>
                <a:cs typeface="+mj-cs"/>
              </a:defRPr>
            </a:lvl1pPr>
          </a:lstStyle>
          <a:p>
            <a:r>
              <a:rPr lang="en-US" sz="2000" i="1" dirty="0">
                <a:solidFill>
                  <a:srgbClr val="EDB200"/>
                </a:solidFill>
              </a:rPr>
              <a:t>Very low seismic activity, no subsurface faults near the LSB property which could be reactivated </a:t>
            </a:r>
          </a:p>
        </p:txBody>
      </p:sp>
    </p:spTree>
    <p:extLst>
      <p:ext uri="{BB962C8B-B14F-4D97-AF65-F5344CB8AC3E}">
        <p14:creationId xmlns:p14="http://schemas.microsoft.com/office/powerpoint/2010/main" val="417890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8D5E95-4F3E-E3AA-B179-FDD7C70AE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Managing the CO</a:t>
            </a:r>
            <a:r>
              <a:rPr lang="en-US" sz="3000" baseline="-25000" dirty="0"/>
              <a:t>2</a:t>
            </a:r>
            <a:r>
              <a:rPr lang="en-US" sz="3000" dirty="0"/>
              <a:t> plume for 50 years post injection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71B72-60C2-6336-C8CC-C04D01A79D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4CBE749-80D9-3D4F-BDBC-4E5AE0A8E04B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4B36DAA-21E2-165C-EBFE-F22E817AAF7B}"/>
              </a:ext>
            </a:extLst>
          </p:cNvPr>
          <p:cNvGrpSpPr/>
          <p:nvPr/>
        </p:nvGrpSpPr>
        <p:grpSpPr>
          <a:xfrm>
            <a:off x="4334801" y="1302487"/>
            <a:ext cx="7734360" cy="5130554"/>
            <a:chOff x="4334801" y="1302487"/>
            <a:chExt cx="7734360" cy="5130554"/>
          </a:xfrm>
        </p:grpSpPr>
        <p:pic>
          <p:nvPicPr>
            <p:cNvPr id="6" name="Image 13">
              <a:extLst>
                <a:ext uri="{FF2B5EF4-FFF2-40B4-BE49-F238E27FC236}">
                  <a16:creationId xmlns:a16="http://schemas.microsoft.com/office/drawing/2014/main" id="{AF8B18EF-2AD9-A916-D364-C17AD670F4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592" t="5040" r="5431" b="5846"/>
            <a:stretch/>
          </p:blipFill>
          <p:spPr>
            <a:xfrm>
              <a:off x="4632958" y="1739749"/>
              <a:ext cx="2416873" cy="2248316"/>
            </a:xfrm>
            <a:prstGeom prst="rect">
              <a:avLst/>
            </a:prstGeom>
          </p:spPr>
        </p:pic>
        <p:pic>
          <p:nvPicPr>
            <p:cNvPr id="7" name="Image 23">
              <a:extLst>
                <a:ext uri="{FF2B5EF4-FFF2-40B4-BE49-F238E27FC236}">
                  <a16:creationId xmlns:a16="http://schemas.microsoft.com/office/drawing/2014/main" id="{0F0B318B-4735-47D1-A29A-BF6198697E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643" t="4776" r="5413" b="6834"/>
            <a:stretch/>
          </p:blipFill>
          <p:spPr>
            <a:xfrm>
              <a:off x="4649394" y="4204980"/>
              <a:ext cx="2400438" cy="2216151"/>
            </a:xfrm>
            <a:prstGeom prst="rect">
              <a:avLst/>
            </a:prstGeom>
          </p:spPr>
        </p:pic>
        <p:pic>
          <p:nvPicPr>
            <p:cNvPr id="8" name="Image 20">
              <a:extLst>
                <a:ext uri="{FF2B5EF4-FFF2-40B4-BE49-F238E27FC236}">
                  <a16:creationId xmlns:a16="http://schemas.microsoft.com/office/drawing/2014/main" id="{D9C9C30E-A8FD-8640-B9E4-38D7F6B63A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250" t="4305" r="5102" b="3363"/>
            <a:stretch/>
          </p:blipFill>
          <p:spPr>
            <a:xfrm>
              <a:off x="7150715" y="1739750"/>
              <a:ext cx="2416873" cy="2248316"/>
            </a:xfrm>
            <a:prstGeom prst="rect">
              <a:avLst/>
            </a:prstGeom>
          </p:spPr>
        </p:pic>
        <p:pic>
          <p:nvPicPr>
            <p:cNvPr id="9" name="Image 23">
              <a:extLst>
                <a:ext uri="{FF2B5EF4-FFF2-40B4-BE49-F238E27FC236}">
                  <a16:creationId xmlns:a16="http://schemas.microsoft.com/office/drawing/2014/main" id="{C3632B86-6D7E-A2D8-70AD-4FCC2D5B1D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1184" t="3617" r="4934" b="4172"/>
            <a:stretch/>
          </p:blipFill>
          <p:spPr>
            <a:xfrm>
              <a:off x="7167151" y="4204980"/>
              <a:ext cx="2416874" cy="2216151"/>
            </a:xfrm>
            <a:prstGeom prst="rect">
              <a:avLst/>
            </a:prstGeom>
          </p:spPr>
        </p:pic>
        <p:pic>
          <p:nvPicPr>
            <p:cNvPr id="10" name="Image 10">
              <a:extLst>
                <a:ext uri="{FF2B5EF4-FFF2-40B4-BE49-F238E27FC236}">
                  <a16:creationId xmlns:a16="http://schemas.microsoft.com/office/drawing/2014/main" id="{B5B3DBE0-1167-C7C7-18E6-D829C01D47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333" t="4949" r="20679" b="7196"/>
            <a:stretch/>
          </p:blipFill>
          <p:spPr>
            <a:xfrm>
              <a:off x="9652288" y="4204980"/>
              <a:ext cx="2416873" cy="2216151"/>
            </a:xfrm>
            <a:prstGeom prst="rect">
              <a:avLst/>
            </a:prstGeom>
          </p:spPr>
        </p:pic>
        <p:pic>
          <p:nvPicPr>
            <p:cNvPr id="11" name="Image 21">
              <a:extLst>
                <a:ext uri="{FF2B5EF4-FFF2-40B4-BE49-F238E27FC236}">
                  <a16:creationId xmlns:a16="http://schemas.microsoft.com/office/drawing/2014/main" id="{EBA0AE14-A6EB-A5E3-9420-D5004648D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3243" t="5314" r="20769" b="5556"/>
            <a:stretch/>
          </p:blipFill>
          <p:spPr>
            <a:xfrm>
              <a:off x="9652288" y="1739747"/>
              <a:ext cx="2416873" cy="2248317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82FAFB-6B59-B923-8167-6E426D1811C4}"/>
                </a:ext>
              </a:extLst>
            </p:cNvPr>
            <p:cNvSpPr txBox="1"/>
            <p:nvPr/>
          </p:nvSpPr>
          <p:spPr>
            <a:xfrm>
              <a:off x="5308457" y="1310021"/>
              <a:ext cx="12057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u="sng" dirty="0"/>
                <a:t>Smackover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DD8AB3-B54E-E21E-4387-6D41BA21E0A9}"/>
                </a:ext>
              </a:extLst>
            </p:cNvPr>
            <p:cNvSpPr txBox="1"/>
            <p:nvPr/>
          </p:nvSpPr>
          <p:spPr>
            <a:xfrm>
              <a:off x="7334287" y="1302487"/>
              <a:ext cx="20136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u="sng"/>
                <a:t>Cotton Valley 1, 2 &amp; 3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998F6F-7AA2-FE46-B52B-9582F3C0D3B6}"/>
                </a:ext>
              </a:extLst>
            </p:cNvPr>
            <p:cNvSpPr txBox="1"/>
            <p:nvPr/>
          </p:nvSpPr>
          <p:spPr>
            <a:xfrm>
              <a:off x="10431898" y="1303933"/>
              <a:ext cx="9252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u="sng" dirty="0"/>
                <a:t>Hosston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4ABEB3-9537-5F09-A10C-01EAEBA430E5}"/>
                </a:ext>
              </a:extLst>
            </p:cNvPr>
            <p:cNvSpPr txBox="1"/>
            <p:nvPr/>
          </p:nvSpPr>
          <p:spPr>
            <a:xfrm rot="16200000">
              <a:off x="3580745" y="2721651"/>
              <a:ext cx="17908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After 5-year injection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DF7D8C-76BA-1B8C-72F0-6D55F0E3B630}"/>
                </a:ext>
              </a:extLst>
            </p:cNvPr>
            <p:cNvSpPr txBox="1"/>
            <p:nvPr/>
          </p:nvSpPr>
          <p:spPr>
            <a:xfrm rot="16200000">
              <a:off x="3337413" y="5158653"/>
              <a:ext cx="22717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/>
                <a:t>After 50-year post injection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11DB900-6798-F330-00C4-06B31A91CF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3045" y="2205318"/>
              <a:ext cx="1448767" cy="349017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1B309D8-AF1D-99D0-85BB-B44BBA5442A1}"/>
                </a:ext>
              </a:extLst>
            </p:cNvPr>
            <p:cNvCxnSpPr>
              <a:cxnSpLocks/>
            </p:cNvCxnSpPr>
            <p:nvPr/>
          </p:nvCxnSpPr>
          <p:spPr>
            <a:xfrm>
              <a:off x="5144385" y="2227417"/>
              <a:ext cx="1525703" cy="346807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3A480A2-E69C-1917-E557-A19D280635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610" y="5247919"/>
            <a:ext cx="4025872" cy="92128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813667D-0425-617A-E7CE-94F85701D6DC}"/>
              </a:ext>
            </a:extLst>
          </p:cNvPr>
          <p:cNvSpPr txBox="1"/>
          <p:nvPr/>
        </p:nvSpPr>
        <p:spPr>
          <a:xfrm>
            <a:off x="123348" y="1454580"/>
            <a:ext cx="41738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Models include dissolution, but not hysteresis (would reduce plume size further)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4 injection intervals provide redundancy if one or two zones are not connected to enough pore volume, or the plume expands too aggressively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Consider injecting longer (5-10 years) in some of the Cotton Valley intervals if well connected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Smackover has a large plume size because of high permeabilities, salinities &amp; </a:t>
            </a:r>
            <a:r>
              <a:rPr lang="en-US" sz="1600" dirty="0" err="1"/>
              <a:t>Kv</a:t>
            </a:r>
            <a:r>
              <a:rPr lang="en-US" sz="1600" dirty="0"/>
              <a:t>/</a:t>
            </a:r>
            <a:r>
              <a:rPr lang="en-US" sz="1600" dirty="0" err="1"/>
              <a:t>Kh</a:t>
            </a:r>
            <a:r>
              <a:rPr lang="en-US" sz="1600" dirty="0"/>
              <a:t> </a:t>
            </a:r>
            <a:r>
              <a:rPr lang="en-US" sz="1600" b="1" dirty="0"/>
              <a:t>- excluded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938351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ContentBo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ContentBox"/>
</p:tagLst>
</file>

<file path=ppt/theme/theme1.xml><?xml version="1.0" encoding="utf-8"?>
<a:theme xmlns:a="http://schemas.openxmlformats.org/drawingml/2006/main" name="LSB-Theme">
  <a:themeElements>
    <a:clrScheme name="LSB Colors">
      <a:dk1>
        <a:srgbClr val="024F8D"/>
      </a:dk1>
      <a:lt1>
        <a:srgbClr val="FFFFFF"/>
      </a:lt1>
      <a:dk2>
        <a:srgbClr val="024F8D"/>
      </a:dk2>
      <a:lt2>
        <a:srgbClr val="EBEBEB"/>
      </a:lt2>
      <a:accent1>
        <a:srgbClr val="BCD75E"/>
      </a:accent1>
      <a:accent2>
        <a:srgbClr val="024F8D"/>
      </a:accent2>
      <a:accent3>
        <a:srgbClr val="515051"/>
      </a:accent3>
      <a:accent4>
        <a:srgbClr val="C98911"/>
      </a:accent4>
      <a:accent5>
        <a:srgbClr val="60573D"/>
      </a:accent5>
      <a:accent6>
        <a:srgbClr val="027CDC"/>
      </a:accent6>
      <a:hlink>
        <a:srgbClr val="BCD75E"/>
      </a:hlink>
      <a:folHlink>
        <a:srgbClr val="024F8D"/>
      </a:folHlink>
    </a:clrScheme>
    <a:fontScheme name="Acumin Pro Fonts">
      <a:majorFont>
        <a:latin typeface="Acumin Pro Bold"/>
        <a:ea typeface=""/>
        <a:cs typeface=""/>
      </a:majorFont>
      <a:minorFont>
        <a:latin typeface="Acumin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B-Theme" id="{A44A20A6-6049-034F-BC56-A8D990167DAC}" vid="{7367F43D-5607-4548-9A41-4762D5686B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A8E89B01746C448057A09A02950A23" ma:contentTypeVersion="16" ma:contentTypeDescription="Create a new document." ma:contentTypeScope="" ma:versionID="c96082ad465ab316ecabb21664bef0d7">
  <xsd:schema xmlns:xsd="http://www.w3.org/2001/XMLSchema" xmlns:xs="http://www.w3.org/2001/XMLSchema" xmlns:p="http://schemas.microsoft.com/office/2006/metadata/properties" xmlns:ns2="af396394-d479-4530-95e5-ff0dfccf322d" xmlns:ns3="f42e578f-a00a-4c79-831c-dd97ca25b452" targetNamespace="http://schemas.microsoft.com/office/2006/metadata/properties" ma:root="true" ma:fieldsID="994bd93343b65d83c2af337e33f55375" ns2:_="" ns3:_="">
    <xsd:import namespace="af396394-d479-4530-95e5-ff0dfccf322d"/>
    <xsd:import namespace="f42e578f-a00a-4c79-831c-dd97ca25b4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396394-d479-4530-95e5-ff0dfccf32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ab6266c-64e6-469c-89a6-7e2cfb1b03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2e578f-a00a-4c79-831c-dd97ca25b45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efb87d-cd97-45cf-a1cc-4c05ef7cb359}" ma:internalName="TaxCatchAll" ma:showField="CatchAllData" ma:web="f42e578f-a00a-4c79-831c-dd97ca25b4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2e578f-a00a-4c79-831c-dd97ca25b452" xsi:nil="true"/>
    <lcf76f155ced4ddcb4097134ff3c332f xmlns="af396394-d479-4530-95e5-ff0dfccf32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432B5E-1CDD-4685-A6E5-40A689E4DC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396394-d479-4530-95e5-ff0dfccf322d"/>
    <ds:schemaRef ds:uri="f42e578f-a00a-4c79-831c-dd97ca25b4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75AF45-5ADD-4524-8CC5-8A3DB7E4AF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C59DF9-1786-4A79-A452-CFFC32CF0F18}">
  <ds:schemaRefs>
    <ds:schemaRef ds:uri="http://schemas.microsoft.com/office/2006/documentManagement/types"/>
    <ds:schemaRef ds:uri="8f409d87-780f-45b9-91fa-4554f642585b"/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e84395e6-829b-4870-9137-d43720e61a23"/>
    <ds:schemaRef ds:uri="http://purl.org/dc/terms/"/>
    <ds:schemaRef ds:uri="f42e578f-a00a-4c79-831c-dd97ca25b452"/>
    <ds:schemaRef ds:uri="af396394-d479-4530-95e5-ff0dfccf32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18455</TotalTime>
  <Words>1297</Words>
  <Application>Microsoft Office PowerPoint</Application>
  <PresentationFormat>Widescreen</PresentationFormat>
  <Paragraphs>309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Acumin Pro</vt:lpstr>
      <vt:lpstr>Acumin Pro Bold</vt:lpstr>
      <vt:lpstr>Acumin Pro Light</vt:lpstr>
      <vt:lpstr>Acumin Pro Medium</vt:lpstr>
      <vt:lpstr>Arial</vt:lpstr>
      <vt:lpstr>Calibri</vt:lpstr>
      <vt:lpstr>Courier New</vt:lpstr>
      <vt:lpstr>kirvy</vt:lpstr>
      <vt:lpstr>Trebuchet MS</vt:lpstr>
      <vt:lpstr>Wingdings</vt:lpstr>
      <vt:lpstr>LSB-Theme</vt:lpstr>
      <vt:lpstr>March 30, 2023 Jakob Krummenacher &amp; Kevin Bourgeois</vt:lpstr>
      <vt:lpstr>LSB Industries at a glance</vt:lpstr>
      <vt:lpstr>Globally a net of 40 Gt of CO2e Greenhouse gas emissions are released into the atmosphere annually</vt:lpstr>
      <vt:lpstr>Hydrogen and ammonia are expected to be the main carbon-free energy sources in the future </vt:lpstr>
      <vt:lpstr>Producing low carbon ammonia at El Dorado, AR</vt:lpstr>
      <vt:lpstr>Lapis Energy</vt:lpstr>
      <vt:lpstr>How will CO2 be captured and stored at El Dorado?</vt:lpstr>
      <vt:lpstr>Seismicity considerations</vt:lpstr>
      <vt:lpstr>Managing the CO2 plume for 50 years post injection</vt:lpstr>
      <vt:lpstr>Proposed monitoring scheme and injection well </vt:lpstr>
      <vt:lpstr>Schematic of the CO2 capture facility</vt:lpstr>
      <vt:lpstr>Location of the capture facility and CO2 pipeline</vt:lpstr>
      <vt:lpstr>Project Timeline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Zoe Toseland</dc:creator>
  <cp:lastModifiedBy>Melissa Chew</cp:lastModifiedBy>
  <cp:revision>41</cp:revision>
  <dcterms:created xsi:type="dcterms:W3CDTF">2021-11-18T11:07:58Z</dcterms:created>
  <dcterms:modified xsi:type="dcterms:W3CDTF">2023-03-27T21:50:13Z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1744621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D7.1.14</vt:lpwstr>
  </property>
  <property fmtid="{D5CDD505-2E9C-101B-9397-08002B2CF9AE}" pid="5" name="ContentTypeId">
    <vt:lpwstr>0x01010038C0F37C31BAF049A1E844E116971157</vt:lpwstr>
  </property>
  <property fmtid="{D5CDD505-2E9C-101B-9397-08002B2CF9AE}" pid="6" name="MediaServiceImageTags">
    <vt:lpwstr/>
  </property>
</Properties>
</file>